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5996B0-9D96-624D-BE3A-26BF20E27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899A87D-9CF4-9949-86DF-B78470C65EB8}" type="datetimeFigureOut">
              <a:rPr lang="en-US" smtClean="0"/>
              <a:t>1/8/14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746" y="79126"/>
            <a:ext cx="9369157" cy="5958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Honors </a:t>
            </a:r>
            <a:r>
              <a:rPr lang="en-US" dirty="0" err="1" smtClean="0"/>
              <a:t>Precalculus</a:t>
            </a:r>
            <a:r>
              <a:rPr lang="en-US" dirty="0" smtClean="0"/>
              <a:t>: Do Now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74968"/>
            <a:ext cx="9144000" cy="5994399"/>
          </a:xfrm>
        </p:spPr>
        <p:txBody>
          <a:bodyPr>
            <a:normAutofit/>
          </a:bodyPr>
          <a:lstStyle/>
          <a:p>
            <a:r>
              <a:rPr lang="en-US" i="1" dirty="0" smtClean="0"/>
              <a:t>1.) Find </a:t>
            </a:r>
            <a:r>
              <a:rPr lang="en-US" i="1" dirty="0" smtClean="0"/>
              <a:t>the first </a:t>
            </a:r>
            <a:r>
              <a:rPr lang="en-US" i="1" dirty="0"/>
              <a:t>3</a:t>
            </a:r>
            <a:r>
              <a:rPr lang="en-US" i="1" dirty="0" smtClean="0"/>
              <a:t> partial sums and the nth partial sum of the sequence a</a:t>
            </a:r>
            <a:r>
              <a:rPr lang="en-US" i="1" baseline="-25000" dirty="0" smtClean="0"/>
              <a:t>n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pPr algn="l"/>
            <a:endParaRPr lang="en-US" i="1" dirty="0"/>
          </a:p>
          <a:p>
            <a:pPr algn="l"/>
            <a:endParaRPr lang="en-US" i="1" dirty="0" smtClean="0"/>
          </a:p>
          <a:p>
            <a:pPr algn="l"/>
            <a:endParaRPr lang="en-US" i="1" dirty="0"/>
          </a:p>
          <a:p>
            <a:pPr algn="l"/>
            <a:endParaRPr lang="en-US" i="1" dirty="0" smtClean="0"/>
          </a:p>
          <a:p>
            <a:pPr algn="l"/>
            <a:endParaRPr lang="en-US" i="1" dirty="0"/>
          </a:p>
          <a:p>
            <a:pPr algn="l"/>
            <a:r>
              <a:rPr lang="en-US" i="1" dirty="0" smtClean="0"/>
              <a:t>2.) Find </a:t>
            </a:r>
            <a:r>
              <a:rPr lang="en-US" i="1" dirty="0" smtClean="0"/>
              <a:t>the </a:t>
            </a:r>
            <a:r>
              <a:rPr lang="en-US" i="1" dirty="0" smtClean="0"/>
              <a:t>sum</a:t>
            </a:r>
            <a:endParaRPr lang="en-US" i="1" dirty="0" smtClean="0"/>
          </a:p>
          <a:p>
            <a:pPr algn="l"/>
            <a:endParaRPr lang="en-US" i="1" dirty="0" smtClean="0"/>
          </a:p>
          <a:p>
            <a:pPr algn="l"/>
            <a:endParaRPr lang="en-US" i="1" dirty="0"/>
          </a:p>
          <a:p>
            <a:pPr algn="l"/>
            <a:endParaRPr lang="en-US" i="1" dirty="0" smtClean="0"/>
          </a:p>
          <a:p>
            <a:pPr algn="l"/>
            <a:endParaRPr lang="en-US" i="1" dirty="0" smtClean="0"/>
          </a:p>
          <a:p>
            <a:pPr algn="l"/>
            <a:r>
              <a:rPr lang="en-US" i="1" dirty="0" smtClean="0"/>
              <a:t>3.) Write </a:t>
            </a:r>
            <a:r>
              <a:rPr lang="en-US" i="1" dirty="0" smtClean="0"/>
              <a:t>the sum in sigma notation.</a:t>
            </a:r>
          </a:p>
          <a:p>
            <a:pPr algn="l"/>
            <a:r>
              <a:rPr lang="en-US" i="1" dirty="0" smtClean="0"/>
              <a:t>2 + 4 + 6 + 8 + … + 20</a:t>
            </a:r>
            <a:endParaRPr lang="en-US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161610"/>
              </p:ext>
            </p:extLst>
          </p:nvPr>
        </p:nvGraphicFramePr>
        <p:xfrm>
          <a:off x="166367" y="3749624"/>
          <a:ext cx="937683" cy="135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317500" imgH="457200" progId="Equation.3">
                  <p:embed/>
                </p:oleObj>
              </mc:Choice>
              <mc:Fallback>
                <p:oleObj name="Equation" r:id="rId3" imgW="317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367" y="3749624"/>
                        <a:ext cx="937683" cy="1350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32144"/>
              </p:ext>
            </p:extLst>
          </p:nvPr>
        </p:nvGraphicFramePr>
        <p:xfrm>
          <a:off x="0" y="1208302"/>
          <a:ext cx="1203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482600" imgH="393700" progId="Equation.3">
                  <p:embed/>
                </p:oleObj>
              </mc:Choice>
              <mc:Fallback>
                <p:oleObj name="Equation" r:id="rId5" imgW="482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208302"/>
                        <a:ext cx="1203325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472" y="1114266"/>
            <a:ext cx="4824520" cy="8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841500"/>
            <a:ext cx="78867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22334"/>
            <a:ext cx="11049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563534"/>
            <a:ext cx="7581900" cy="55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000" y="1467406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70" y="4234934"/>
            <a:ext cx="4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3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#46: Arithmetic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 1: Section 12.2 #</a:t>
            </a:r>
            <a:r>
              <a:rPr lang="en-US" b="1" dirty="0" smtClean="0"/>
              <a:t>19</a:t>
            </a:r>
            <a:r>
              <a:rPr lang="en-US" dirty="0" smtClean="0"/>
              <a:t>, (23), </a:t>
            </a:r>
            <a:r>
              <a:rPr lang="en-US" b="1" dirty="0" smtClean="0"/>
              <a:t>25</a:t>
            </a:r>
            <a:r>
              <a:rPr lang="en-US" dirty="0" smtClean="0"/>
              <a:t>, </a:t>
            </a:r>
            <a:r>
              <a:rPr lang="en-US" b="1" dirty="0" smtClean="0"/>
              <a:t>61</a:t>
            </a:r>
            <a:r>
              <a:rPr lang="en-US" dirty="0" smtClean="0"/>
              <a:t>, </a:t>
            </a:r>
            <a:r>
              <a:rPr lang="en-US" b="1" dirty="0" smtClean="0"/>
              <a:t>64 </a:t>
            </a:r>
            <a:r>
              <a:rPr lang="en-US" b="1" dirty="0" smtClean="0"/>
              <a:t>The bolded ones are mandatory!</a:t>
            </a:r>
          </a:p>
          <a:p>
            <a:pPr marL="0" indent="0">
              <a:buNone/>
            </a:pPr>
            <a:r>
              <a:rPr lang="en-US" dirty="0" smtClean="0"/>
              <a:t>Part 2: Watch the video and take notes on geometric series! (15 minutes)- “Flipped Classroom”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2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the Day!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05467" y="1930400"/>
            <a:ext cx="310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Earth Time Lapse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3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Start with a number </a:t>
            </a:r>
            <a:r>
              <a:rPr lang="en-US" i="1" dirty="0" smtClean="0"/>
              <a:t>a</a:t>
            </a:r>
            <a:r>
              <a:rPr lang="en-US" dirty="0" smtClean="0"/>
              <a:t> and add a fixed constant </a:t>
            </a:r>
            <a:r>
              <a:rPr lang="en-US" i="1" dirty="0" smtClean="0"/>
              <a:t>d</a:t>
            </a:r>
            <a:r>
              <a:rPr lang="en-US" dirty="0" smtClean="0"/>
              <a:t> to 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find the nth term in an arithmetic sequence.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=a + (n – 1)d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5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3038"/>
            <a:ext cx="5397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736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630"/>
            <a:ext cx="8686800" cy="54525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first 6 terms and the 300</a:t>
            </a:r>
            <a:r>
              <a:rPr lang="en-US" baseline="30000" dirty="0" smtClean="0"/>
              <a:t>th</a:t>
            </a:r>
            <a:r>
              <a:rPr lang="en-US" dirty="0" smtClean="0"/>
              <a:t> term of the arithmetic sequence.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13, 7,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7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2962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Example 2: Partial Sums of Arithmetic Series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711200"/>
            <a:ext cx="8568267" cy="541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to find the sum of the numbers 1, 2, 3, 4, …, 100.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862667"/>
            <a:ext cx="83566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3: Finding the Partial Sum of an Arithmetic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 the sum of the first 40 terms of the sequence:</a:t>
            </a:r>
          </a:p>
          <a:p>
            <a:pPr marL="0" indent="0">
              <a:buNone/>
            </a:pPr>
            <a:r>
              <a:rPr lang="en-US" dirty="0" smtClean="0"/>
              <a:t>3, 7, 11, 15,….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0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sum of the first 50 terms of the arithmetic sequence</a:t>
            </a:r>
          </a:p>
          <a:p>
            <a:r>
              <a:rPr lang="en-US" dirty="0" smtClean="0"/>
              <a:t>3, 10, 17, 24,…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Find the sum of the first 50 odd numbers.</a:t>
            </a:r>
          </a:p>
        </p:txBody>
      </p:sp>
    </p:spTree>
    <p:extLst>
      <p:ext uri="{BB962C8B-B14F-4D97-AF65-F5344CB8AC3E}">
        <p14:creationId xmlns:p14="http://schemas.microsoft.com/office/powerpoint/2010/main" val="419306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56" y="15479"/>
            <a:ext cx="8445444" cy="1143000"/>
          </a:xfrm>
        </p:spPr>
        <p:txBody>
          <a:bodyPr/>
          <a:lstStyle/>
          <a:p>
            <a:r>
              <a:rPr lang="en-US" dirty="0" smtClean="0"/>
              <a:t>Example 4: Amphitheater Seats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amphitheater has 50 rows of seats with 30 seats in the first row, 34 in the second, 38 in the third and so on. Find the total number of seats.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499" y="4385731"/>
            <a:ext cx="3365501" cy="2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3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806</TotalTime>
  <Words>319</Words>
  <Application>Microsoft Macintosh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Adjacency</vt:lpstr>
      <vt:lpstr>Equation</vt:lpstr>
      <vt:lpstr>Honors Precalculus: Do Now</vt:lpstr>
      <vt:lpstr>Idea of the Day!</vt:lpstr>
      <vt:lpstr>Arithmetic Sequence</vt:lpstr>
      <vt:lpstr>Problem….</vt:lpstr>
      <vt:lpstr>Example 1:</vt:lpstr>
      <vt:lpstr>Example 2: Partial Sums of Arithmetic Series</vt:lpstr>
      <vt:lpstr>Example 3: Finding the Partial Sum of an Arithmetic Sequence</vt:lpstr>
      <vt:lpstr>You Try!</vt:lpstr>
      <vt:lpstr>Example 4: Amphitheater Seats </vt:lpstr>
      <vt:lpstr>YOU TRY!</vt:lpstr>
      <vt:lpstr>HW #46: Arithmetic Series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Honors Precalculus: Do Now</dc:title>
  <dc:creator>Ben Young</dc:creator>
  <cp:lastModifiedBy>Ben Young</cp:lastModifiedBy>
  <cp:revision>18</cp:revision>
  <dcterms:created xsi:type="dcterms:W3CDTF">2013-05-15T01:55:39Z</dcterms:created>
  <dcterms:modified xsi:type="dcterms:W3CDTF">2014-01-08T14:05:06Z</dcterms:modified>
</cp:coreProperties>
</file>