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5" r:id="rId1"/>
  </p:sldMasterIdLst>
  <p:sldIdLst>
    <p:sldId id="257" r:id="rId2"/>
    <p:sldId id="260" r:id="rId3"/>
    <p:sldId id="285" r:id="rId4"/>
    <p:sldId id="259" r:id="rId5"/>
    <p:sldId id="261" r:id="rId6"/>
    <p:sldId id="256" r:id="rId7"/>
    <p:sldId id="258"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9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8904F49-8A04-3A49-8782-4CEDEB141376}" type="datetimeFigureOut">
              <a:rPr lang="en-US" smtClean="0"/>
              <a:t>1/10/14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9D2C864-9362-43C7-A136-D9C41D93A96D}"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904F49-8A04-3A49-8782-4CEDEB141376}" type="datetimeFigureOut">
              <a:rPr lang="en-US" smtClean="0"/>
              <a:t>1/10/14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03AABE-6A87-CC49-90F4-2EE548EA49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904F49-8A04-3A49-8782-4CEDEB141376}" type="datetimeFigureOut">
              <a:rPr lang="en-US" smtClean="0"/>
              <a:t>1/10/14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03AABE-6A87-CC49-90F4-2EE548EA49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904F49-8A04-3A49-8782-4CEDEB141376}" type="datetimeFigureOut">
              <a:rPr lang="en-US" smtClean="0"/>
              <a:t>1/10/14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03AABE-6A87-CC49-90F4-2EE548EA49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8904F49-8A04-3A49-8782-4CEDEB141376}" type="datetimeFigureOut">
              <a:rPr lang="en-US" smtClean="0"/>
              <a:t>1/10/14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03AABE-6A87-CC49-90F4-2EE548EA49D6}"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904F49-8A04-3A49-8782-4CEDEB141376}" type="datetimeFigureOut">
              <a:rPr lang="en-US" smtClean="0"/>
              <a:t>1/10/14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603AABE-6A87-CC49-90F4-2EE548EA49D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8904F49-8A04-3A49-8782-4CEDEB141376}" type="datetimeFigureOut">
              <a:rPr lang="en-US" smtClean="0"/>
              <a:t>1/10/14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603AABE-6A87-CC49-90F4-2EE548EA49D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8904F49-8A04-3A49-8782-4CEDEB141376}" type="datetimeFigureOut">
              <a:rPr lang="en-US" smtClean="0"/>
              <a:t>1/10/14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603AABE-6A87-CC49-90F4-2EE548EA49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8904F49-8A04-3A49-8782-4CEDEB141376}" type="datetimeFigureOut">
              <a:rPr lang="en-US" smtClean="0"/>
              <a:t>1/10/14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603AABE-6A87-CC49-90F4-2EE548EA49D6}"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904F49-8A04-3A49-8782-4CEDEB141376}" type="datetimeFigureOut">
              <a:rPr lang="en-US" smtClean="0"/>
              <a:t>1/10/14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84A37A-AFC2-4A01-80A1-FC20F2C0D5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8904F49-8A04-3A49-8782-4CEDEB141376}" type="datetimeFigureOut">
              <a:rPr lang="en-US" smtClean="0"/>
              <a:t>1/10/14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603AABE-6A87-CC49-90F4-2EE548EA49D6}"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8904F49-8A04-3A49-8782-4CEDEB141376}" type="datetimeFigureOut">
              <a:rPr lang="en-US" smtClean="0"/>
              <a:t>1/10/14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603AABE-6A87-CC49-90F4-2EE548EA49D6}"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07859" cy="1143000"/>
          </a:xfrm>
        </p:spPr>
        <p:txBody>
          <a:bodyPr>
            <a:normAutofit fontScale="90000"/>
          </a:bodyPr>
          <a:lstStyle/>
          <a:p>
            <a:r>
              <a:rPr lang="en-US" dirty="0" smtClean="0"/>
              <a:t>BINOMIAL AND GEOMETRIC OLYMPICS!!!!</a:t>
            </a:r>
            <a:endParaRPr lang="en-US" dirty="0"/>
          </a:p>
        </p:txBody>
      </p:sp>
      <p:sp>
        <p:nvSpPr>
          <p:cNvPr id="3" name="Content Placeholder 2"/>
          <p:cNvSpPr>
            <a:spLocks noGrp="1"/>
          </p:cNvSpPr>
          <p:nvPr>
            <p:ph idx="1"/>
          </p:nvPr>
        </p:nvSpPr>
        <p:spPr>
          <a:xfrm>
            <a:off x="1007282" y="934352"/>
            <a:ext cx="8136718" cy="5923648"/>
          </a:xfrm>
        </p:spPr>
        <p:txBody>
          <a:bodyPr>
            <a:normAutofit/>
          </a:bodyPr>
          <a:lstStyle/>
          <a:p>
            <a:pPr marL="0" indent="0">
              <a:buNone/>
            </a:pPr>
            <a:r>
              <a:rPr lang="en-US" sz="1800" dirty="0" smtClean="0"/>
              <a:t>Sit with your group and choose a team name. Preferably something corny that has to do with statistics </a:t>
            </a:r>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a:p>
          <a:p>
            <a:pPr marL="0" indent="0">
              <a:buNone/>
            </a:pPr>
            <a:r>
              <a:rPr lang="en-US" sz="1800" dirty="0" smtClean="0"/>
              <a:t>Today’s game will test your strength, wit, knowledge, and endurance! Remember… HW Passes are at stake folks! May the force be with you!</a:t>
            </a:r>
          </a:p>
          <a:p>
            <a:pPr marL="0" indent="0">
              <a:buNone/>
            </a:pPr>
            <a:endParaRPr lang="en-US" sz="1800" dirty="0"/>
          </a:p>
          <a:p>
            <a:pPr marL="0" indent="0">
              <a:buNone/>
            </a:pPr>
            <a:r>
              <a:rPr lang="en-US" sz="1800" dirty="0" smtClean="0"/>
              <a:t>Round 1: Multiple Choice (12 possible points)</a:t>
            </a:r>
          </a:p>
          <a:p>
            <a:pPr marL="0" indent="0">
              <a:buNone/>
            </a:pPr>
            <a:r>
              <a:rPr lang="en-US" sz="1800" dirty="0" smtClean="0"/>
              <a:t>Round 2: Smarts and Luck! (12 possible points)</a:t>
            </a:r>
          </a:p>
          <a:p>
            <a:pPr marL="0" indent="0">
              <a:buNone/>
            </a:pPr>
            <a:r>
              <a:rPr lang="en-US" sz="1800" dirty="0" smtClean="0"/>
              <a:t>Round 3: Trivia! (6 possible points)</a:t>
            </a:r>
          </a:p>
          <a:p>
            <a:pPr marL="0" indent="0">
              <a:buNone/>
            </a:pPr>
            <a:r>
              <a:rPr lang="en-US" sz="1800" dirty="0" smtClean="0"/>
              <a:t>Round 4: Speed Round (5 possible points)</a:t>
            </a:r>
          </a:p>
          <a:p>
            <a:pPr marL="0" indent="0">
              <a:buNone/>
            </a:pPr>
            <a:r>
              <a:rPr lang="en-US" sz="1800" dirty="0" smtClean="0"/>
              <a:t>Round 5: Grudge Ball (</a:t>
            </a:r>
            <a:r>
              <a:rPr lang="en-US" sz="1800" dirty="0"/>
              <a:t>6</a:t>
            </a:r>
            <a:r>
              <a:rPr lang="en-US" sz="1800" dirty="0" smtClean="0"/>
              <a:t> possible points)</a:t>
            </a:r>
            <a:endParaRPr lang="en-US" sz="1800" dirty="0"/>
          </a:p>
        </p:txBody>
      </p:sp>
      <p:pic>
        <p:nvPicPr>
          <p:cNvPr id="5" name="Picture 4"/>
          <p:cNvPicPr>
            <a:picLocks noChangeAspect="1"/>
          </p:cNvPicPr>
          <p:nvPr/>
        </p:nvPicPr>
        <p:blipFill>
          <a:blip r:embed="rId2"/>
          <a:stretch>
            <a:fillRect/>
          </a:stretch>
        </p:blipFill>
        <p:spPr>
          <a:xfrm>
            <a:off x="131385" y="1620842"/>
            <a:ext cx="8331200" cy="1517999"/>
          </a:xfrm>
          <a:prstGeom prst="rect">
            <a:avLst/>
          </a:prstGeom>
        </p:spPr>
      </p:pic>
    </p:spTree>
    <p:extLst>
      <p:ext uri="{BB962C8B-B14F-4D97-AF65-F5344CB8AC3E}">
        <p14:creationId xmlns:p14="http://schemas.microsoft.com/office/powerpoint/2010/main" val="31943507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pic>
        <p:nvPicPr>
          <p:cNvPr id="4" name="Picture 3"/>
          <p:cNvPicPr>
            <a:picLocks noChangeAspect="1"/>
          </p:cNvPicPr>
          <p:nvPr/>
        </p:nvPicPr>
        <p:blipFill>
          <a:blip r:embed="rId2"/>
          <a:stretch>
            <a:fillRect/>
          </a:stretch>
        </p:blipFill>
        <p:spPr>
          <a:xfrm>
            <a:off x="0" y="1428398"/>
            <a:ext cx="9144000" cy="1595157"/>
          </a:xfrm>
          <a:prstGeom prst="rect">
            <a:avLst/>
          </a:prstGeom>
        </p:spPr>
      </p:pic>
    </p:spTree>
    <p:extLst>
      <p:ext uri="{BB962C8B-B14F-4D97-AF65-F5344CB8AC3E}">
        <p14:creationId xmlns:p14="http://schemas.microsoft.com/office/powerpoint/2010/main" val="1030160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pic>
        <p:nvPicPr>
          <p:cNvPr id="4" name="Picture 3"/>
          <p:cNvPicPr>
            <a:picLocks noChangeAspect="1"/>
          </p:cNvPicPr>
          <p:nvPr/>
        </p:nvPicPr>
        <p:blipFill>
          <a:blip r:embed="rId2"/>
          <a:stretch>
            <a:fillRect/>
          </a:stretch>
        </p:blipFill>
        <p:spPr>
          <a:xfrm>
            <a:off x="0" y="1428398"/>
            <a:ext cx="9144000" cy="1595157"/>
          </a:xfrm>
          <a:prstGeom prst="rect">
            <a:avLst/>
          </a:prstGeom>
        </p:spPr>
      </p:pic>
      <p:sp>
        <p:nvSpPr>
          <p:cNvPr id="3" name="TextBox 2"/>
          <p:cNvSpPr txBox="1"/>
          <p:nvPr/>
        </p:nvSpPr>
        <p:spPr>
          <a:xfrm>
            <a:off x="3386802" y="3795806"/>
            <a:ext cx="759493" cy="369332"/>
          </a:xfrm>
          <a:prstGeom prst="rect">
            <a:avLst/>
          </a:prstGeom>
          <a:noFill/>
        </p:spPr>
        <p:txBody>
          <a:bodyPr wrap="none" rtlCol="0">
            <a:spAutoFit/>
          </a:bodyPr>
          <a:lstStyle/>
          <a:p>
            <a:r>
              <a:rPr lang="en-US" dirty="0" smtClean="0"/>
              <a:t>.2066!</a:t>
            </a:r>
            <a:endParaRPr lang="en-US" dirty="0"/>
          </a:p>
        </p:txBody>
      </p:sp>
    </p:spTree>
    <p:extLst>
      <p:ext uri="{BB962C8B-B14F-4D97-AF65-F5344CB8AC3E}">
        <p14:creationId xmlns:p14="http://schemas.microsoft.com/office/powerpoint/2010/main" val="2276240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 2:</a:t>
            </a:r>
            <a:endParaRPr lang="en-US" dirty="0"/>
          </a:p>
        </p:txBody>
      </p:sp>
      <p:pic>
        <p:nvPicPr>
          <p:cNvPr id="5" name="Picture 4"/>
          <p:cNvPicPr>
            <a:picLocks noChangeAspect="1"/>
          </p:cNvPicPr>
          <p:nvPr/>
        </p:nvPicPr>
        <p:blipFill>
          <a:blip r:embed="rId2"/>
          <a:stretch>
            <a:fillRect/>
          </a:stretch>
        </p:blipFill>
        <p:spPr>
          <a:xfrm>
            <a:off x="500888" y="1539539"/>
            <a:ext cx="8432800" cy="2247900"/>
          </a:xfrm>
          <a:prstGeom prst="rect">
            <a:avLst/>
          </a:prstGeom>
        </p:spPr>
      </p:pic>
    </p:spTree>
    <p:extLst>
      <p:ext uri="{BB962C8B-B14F-4D97-AF65-F5344CB8AC3E}">
        <p14:creationId xmlns:p14="http://schemas.microsoft.com/office/powerpoint/2010/main" val="605344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 2:</a:t>
            </a:r>
            <a:endParaRPr lang="en-US" dirty="0"/>
          </a:p>
        </p:txBody>
      </p:sp>
      <p:pic>
        <p:nvPicPr>
          <p:cNvPr id="5" name="Picture 4"/>
          <p:cNvPicPr>
            <a:picLocks noChangeAspect="1"/>
          </p:cNvPicPr>
          <p:nvPr/>
        </p:nvPicPr>
        <p:blipFill>
          <a:blip r:embed="rId2"/>
          <a:stretch>
            <a:fillRect/>
          </a:stretch>
        </p:blipFill>
        <p:spPr>
          <a:xfrm>
            <a:off x="500888" y="1539539"/>
            <a:ext cx="8432800" cy="2247900"/>
          </a:xfrm>
          <a:prstGeom prst="rect">
            <a:avLst/>
          </a:prstGeom>
        </p:spPr>
      </p:pic>
      <p:sp>
        <p:nvSpPr>
          <p:cNvPr id="2" name="TextBox 1"/>
          <p:cNvSpPr txBox="1"/>
          <p:nvPr/>
        </p:nvSpPr>
        <p:spPr>
          <a:xfrm>
            <a:off x="3386802" y="4949147"/>
            <a:ext cx="300082" cy="369332"/>
          </a:xfrm>
          <a:prstGeom prst="rect">
            <a:avLst/>
          </a:prstGeom>
          <a:noFill/>
        </p:spPr>
        <p:txBody>
          <a:bodyPr wrap="none" rtlCol="0">
            <a:spAutoFit/>
          </a:bodyPr>
          <a:lstStyle/>
          <a:p>
            <a:r>
              <a:rPr lang="en-US" dirty="0" smtClean="0"/>
              <a:t>E</a:t>
            </a:r>
            <a:endParaRPr lang="en-US" dirty="0"/>
          </a:p>
        </p:txBody>
      </p:sp>
    </p:spTree>
    <p:extLst>
      <p:ext uri="{BB962C8B-B14F-4D97-AF65-F5344CB8AC3E}">
        <p14:creationId xmlns:p14="http://schemas.microsoft.com/office/powerpoint/2010/main" val="3176473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 </a:t>
            </a:r>
            <a:endParaRPr lang="en-US" dirty="0"/>
          </a:p>
        </p:txBody>
      </p:sp>
      <p:pic>
        <p:nvPicPr>
          <p:cNvPr id="4" name="Picture 3"/>
          <p:cNvPicPr>
            <a:picLocks noChangeAspect="1"/>
          </p:cNvPicPr>
          <p:nvPr/>
        </p:nvPicPr>
        <p:blipFill>
          <a:blip r:embed="rId2"/>
          <a:stretch>
            <a:fillRect/>
          </a:stretch>
        </p:blipFill>
        <p:spPr>
          <a:xfrm>
            <a:off x="0" y="1417638"/>
            <a:ext cx="9144000" cy="2348970"/>
          </a:xfrm>
          <a:prstGeom prst="rect">
            <a:avLst/>
          </a:prstGeom>
        </p:spPr>
      </p:pic>
    </p:spTree>
    <p:extLst>
      <p:ext uri="{BB962C8B-B14F-4D97-AF65-F5344CB8AC3E}">
        <p14:creationId xmlns:p14="http://schemas.microsoft.com/office/powerpoint/2010/main" val="469395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 </a:t>
            </a:r>
            <a:endParaRPr lang="en-US" dirty="0"/>
          </a:p>
        </p:txBody>
      </p:sp>
      <p:pic>
        <p:nvPicPr>
          <p:cNvPr id="4" name="Picture 3"/>
          <p:cNvPicPr>
            <a:picLocks noChangeAspect="1"/>
          </p:cNvPicPr>
          <p:nvPr/>
        </p:nvPicPr>
        <p:blipFill>
          <a:blip r:embed="rId2"/>
          <a:stretch>
            <a:fillRect/>
          </a:stretch>
        </p:blipFill>
        <p:spPr>
          <a:xfrm>
            <a:off x="0" y="1417638"/>
            <a:ext cx="9144000" cy="2348970"/>
          </a:xfrm>
          <a:prstGeom prst="rect">
            <a:avLst/>
          </a:prstGeom>
        </p:spPr>
      </p:pic>
      <p:sp>
        <p:nvSpPr>
          <p:cNvPr id="3" name="TextBox 2"/>
          <p:cNvSpPr txBox="1"/>
          <p:nvPr/>
        </p:nvSpPr>
        <p:spPr>
          <a:xfrm>
            <a:off x="2978050" y="4759357"/>
            <a:ext cx="300082" cy="369332"/>
          </a:xfrm>
          <a:prstGeom prst="rect">
            <a:avLst/>
          </a:prstGeom>
          <a:noFill/>
        </p:spPr>
        <p:txBody>
          <a:bodyPr wrap="none" rtlCol="0">
            <a:spAutoFit/>
          </a:bodyPr>
          <a:lstStyle/>
          <a:p>
            <a:r>
              <a:rPr lang="en-US" dirty="0" smtClean="0"/>
              <a:t>5</a:t>
            </a:r>
            <a:endParaRPr lang="en-US" dirty="0"/>
          </a:p>
        </p:txBody>
      </p:sp>
    </p:spTree>
    <p:extLst>
      <p:ext uri="{BB962C8B-B14F-4D97-AF65-F5344CB8AC3E}">
        <p14:creationId xmlns:p14="http://schemas.microsoft.com/office/powerpoint/2010/main" val="966695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pic>
        <p:nvPicPr>
          <p:cNvPr id="4" name="Picture 3"/>
          <p:cNvPicPr>
            <a:picLocks noChangeAspect="1"/>
          </p:cNvPicPr>
          <p:nvPr/>
        </p:nvPicPr>
        <p:blipFill>
          <a:blip r:embed="rId2"/>
          <a:stretch>
            <a:fillRect/>
          </a:stretch>
        </p:blipFill>
        <p:spPr>
          <a:xfrm>
            <a:off x="0" y="1734490"/>
            <a:ext cx="9144000" cy="2324103"/>
          </a:xfrm>
          <a:prstGeom prst="rect">
            <a:avLst/>
          </a:prstGeom>
        </p:spPr>
      </p:pic>
    </p:spTree>
    <p:extLst>
      <p:ext uri="{BB962C8B-B14F-4D97-AF65-F5344CB8AC3E}">
        <p14:creationId xmlns:p14="http://schemas.microsoft.com/office/powerpoint/2010/main" val="3672158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pic>
        <p:nvPicPr>
          <p:cNvPr id="4" name="Picture 3"/>
          <p:cNvPicPr>
            <a:picLocks noChangeAspect="1"/>
          </p:cNvPicPr>
          <p:nvPr/>
        </p:nvPicPr>
        <p:blipFill>
          <a:blip r:embed="rId2"/>
          <a:stretch>
            <a:fillRect/>
          </a:stretch>
        </p:blipFill>
        <p:spPr>
          <a:xfrm>
            <a:off x="0" y="1734490"/>
            <a:ext cx="9144000" cy="2324103"/>
          </a:xfrm>
          <a:prstGeom prst="rect">
            <a:avLst/>
          </a:prstGeom>
        </p:spPr>
      </p:pic>
      <p:sp>
        <p:nvSpPr>
          <p:cNvPr id="3" name="TextBox 2"/>
          <p:cNvSpPr txBox="1"/>
          <p:nvPr/>
        </p:nvSpPr>
        <p:spPr>
          <a:xfrm>
            <a:off x="2496307" y="5153537"/>
            <a:ext cx="812354" cy="369332"/>
          </a:xfrm>
          <a:prstGeom prst="rect">
            <a:avLst/>
          </a:prstGeom>
          <a:noFill/>
        </p:spPr>
        <p:txBody>
          <a:bodyPr wrap="none" rtlCol="0">
            <a:spAutoFit/>
          </a:bodyPr>
          <a:lstStyle/>
          <a:p>
            <a:r>
              <a:rPr lang="en-US" dirty="0" smtClean="0"/>
              <a:t>0.4096</a:t>
            </a:r>
            <a:endParaRPr lang="en-US" dirty="0"/>
          </a:p>
        </p:txBody>
      </p:sp>
    </p:spTree>
    <p:extLst>
      <p:ext uri="{BB962C8B-B14F-4D97-AF65-F5344CB8AC3E}">
        <p14:creationId xmlns:p14="http://schemas.microsoft.com/office/powerpoint/2010/main" val="2058877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pic>
        <p:nvPicPr>
          <p:cNvPr id="5" name="Picture 4"/>
          <p:cNvPicPr>
            <a:picLocks noChangeAspect="1"/>
          </p:cNvPicPr>
          <p:nvPr/>
        </p:nvPicPr>
        <p:blipFill>
          <a:blip r:embed="rId2"/>
          <a:stretch>
            <a:fillRect/>
          </a:stretch>
        </p:blipFill>
        <p:spPr>
          <a:xfrm>
            <a:off x="0" y="1417638"/>
            <a:ext cx="9144000" cy="2448322"/>
          </a:xfrm>
          <a:prstGeom prst="rect">
            <a:avLst/>
          </a:prstGeom>
        </p:spPr>
      </p:pic>
    </p:spTree>
    <p:extLst>
      <p:ext uri="{BB962C8B-B14F-4D97-AF65-F5344CB8AC3E}">
        <p14:creationId xmlns:p14="http://schemas.microsoft.com/office/powerpoint/2010/main" val="4118137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pic>
        <p:nvPicPr>
          <p:cNvPr id="5" name="Picture 4"/>
          <p:cNvPicPr>
            <a:picLocks noChangeAspect="1"/>
          </p:cNvPicPr>
          <p:nvPr/>
        </p:nvPicPr>
        <p:blipFill>
          <a:blip r:embed="rId2"/>
          <a:stretch>
            <a:fillRect/>
          </a:stretch>
        </p:blipFill>
        <p:spPr>
          <a:xfrm>
            <a:off x="0" y="1417638"/>
            <a:ext cx="9144000" cy="2448322"/>
          </a:xfrm>
          <a:prstGeom prst="rect">
            <a:avLst/>
          </a:prstGeom>
        </p:spPr>
      </p:pic>
      <p:sp>
        <p:nvSpPr>
          <p:cNvPr id="6" name="TextBox 5"/>
          <p:cNvSpPr txBox="1"/>
          <p:nvPr/>
        </p:nvSpPr>
        <p:spPr>
          <a:xfrm>
            <a:off x="4510870" y="4408975"/>
            <a:ext cx="581522" cy="369332"/>
          </a:xfrm>
          <a:prstGeom prst="rect">
            <a:avLst/>
          </a:prstGeom>
          <a:noFill/>
        </p:spPr>
        <p:txBody>
          <a:bodyPr wrap="none" rtlCol="0">
            <a:spAutoFit/>
          </a:bodyPr>
          <a:lstStyle/>
          <a:p>
            <a:r>
              <a:rPr lang="en-US" dirty="0" smtClean="0"/>
              <a:t>12.5</a:t>
            </a:r>
            <a:endParaRPr lang="en-US" dirty="0"/>
          </a:p>
        </p:txBody>
      </p:sp>
    </p:spTree>
    <p:extLst>
      <p:ext uri="{BB962C8B-B14F-4D97-AF65-F5344CB8AC3E}">
        <p14:creationId xmlns:p14="http://schemas.microsoft.com/office/powerpoint/2010/main" val="2258024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642" y="26451"/>
            <a:ext cx="7498080" cy="1143000"/>
          </a:xfrm>
        </p:spPr>
        <p:txBody>
          <a:bodyPr/>
          <a:lstStyle/>
          <a:p>
            <a:r>
              <a:rPr lang="en-US" dirty="0" smtClean="0"/>
              <a:t>Some things to remember</a:t>
            </a:r>
            <a:endParaRPr lang="en-US" dirty="0"/>
          </a:p>
        </p:txBody>
      </p:sp>
      <p:sp>
        <p:nvSpPr>
          <p:cNvPr id="3" name="Content Placeholder 2"/>
          <p:cNvSpPr>
            <a:spLocks noGrp="1"/>
          </p:cNvSpPr>
          <p:nvPr>
            <p:ph idx="1"/>
          </p:nvPr>
        </p:nvSpPr>
        <p:spPr>
          <a:xfrm>
            <a:off x="875897" y="1109543"/>
            <a:ext cx="8057791" cy="5138857"/>
          </a:xfrm>
        </p:spPr>
        <p:txBody>
          <a:bodyPr>
            <a:normAutofit fontScale="70000" lnSpcReduction="20000"/>
          </a:bodyPr>
          <a:lstStyle/>
          <a:p>
            <a:pPr marL="82296" indent="0">
              <a:buNone/>
            </a:pPr>
            <a:r>
              <a:rPr lang="en-US" dirty="0" smtClean="0"/>
              <a:t>Key differences between a binomial and geometric distribution.</a:t>
            </a:r>
          </a:p>
          <a:p>
            <a:pPr lvl="1"/>
            <a:r>
              <a:rPr lang="en-US" dirty="0" smtClean="0"/>
              <a:t>Fixed n</a:t>
            </a:r>
          </a:p>
          <a:p>
            <a:pPr lvl="1"/>
            <a:r>
              <a:rPr lang="en-US" dirty="0" smtClean="0"/>
              <a:t>Definition of X (the random variable)</a:t>
            </a:r>
          </a:p>
          <a:p>
            <a:pPr lvl="1"/>
            <a:r>
              <a:rPr lang="en-US" dirty="0" smtClean="0"/>
              <a:t>Formulas of means and variances are different.</a:t>
            </a:r>
          </a:p>
          <a:p>
            <a:pPr lvl="1"/>
            <a:r>
              <a:rPr lang="en-US" dirty="0" smtClean="0"/>
              <a:t>The Random Variable X starts with 0 for the binomial distribution but with 1 for the geometric distribution. </a:t>
            </a:r>
          </a:p>
          <a:p>
            <a:pPr marL="402336" lvl="1" indent="0">
              <a:buNone/>
            </a:pPr>
            <a:endParaRPr lang="en-US" dirty="0"/>
          </a:p>
          <a:p>
            <a:pPr marL="402336" lvl="1" indent="0">
              <a:buNone/>
            </a:pPr>
            <a:r>
              <a:rPr lang="en-US" dirty="0" smtClean="0"/>
              <a:t>The mean of a random variable is the EXPECTED VALUE.</a:t>
            </a:r>
          </a:p>
          <a:p>
            <a:pPr marL="402336" lvl="1" indent="0">
              <a:buNone/>
            </a:pPr>
            <a:endParaRPr lang="en-US" dirty="0"/>
          </a:p>
          <a:p>
            <a:pPr marL="402336" lvl="1" indent="0">
              <a:buNone/>
            </a:pPr>
            <a:r>
              <a:rPr lang="en-US" dirty="0" smtClean="0"/>
              <a:t>PDF: </a:t>
            </a:r>
            <a:r>
              <a:rPr lang="en-US" b="1" dirty="0" smtClean="0"/>
              <a:t>P</a:t>
            </a:r>
            <a:r>
              <a:rPr lang="en-US" dirty="0" smtClean="0"/>
              <a:t>OINTS.  CDF: A</a:t>
            </a:r>
            <a:r>
              <a:rPr lang="en-US" b="1" dirty="0" smtClean="0"/>
              <a:t>C</a:t>
            </a:r>
            <a:r>
              <a:rPr lang="en-US" dirty="0" smtClean="0"/>
              <a:t>CUMULATES</a:t>
            </a:r>
          </a:p>
          <a:p>
            <a:pPr marL="402336" lvl="1" indent="0">
              <a:buNone/>
            </a:pPr>
            <a:endParaRPr lang="en-US" dirty="0"/>
          </a:p>
          <a:p>
            <a:pPr marL="402336" lvl="1" indent="0">
              <a:buNone/>
            </a:pPr>
            <a:r>
              <a:rPr lang="en-US" dirty="0" smtClean="0"/>
              <a:t>“</a:t>
            </a:r>
            <a:r>
              <a:rPr lang="en-US" b="1" dirty="0" smtClean="0"/>
              <a:t>N</a:t>
            </a:r>
            <a:r>
              <a:rPr lang="en-US" dirty="0" smtClean="0"/>
              <a:t>ever, </a:t>
            </a:r>
            <a:r>
              <a:rPr lang="en-US" b="1" dirty="0" smtClean="0"/>
              <a:t>P</a:t>
            </a:r>
            <a:r>
              <a:rPr lang="en-US" dirty="0" smtClean="0"/>
              <a:t>lay, </a:t>
            </a:r>
            <a:r>
              <a:rPr lang="en-US" b="1" dirty="0" smtClean="0"/>
              <a:t>X</a:t>
            </a:r>
            <a:r>
              <a:rPr lang="en-US" dirty="0" smtClean="0"/>
              <a:t>ylophone!”</a:t>
            </a:r>
          </a:p>
          <a:p>
            <a:pPr marL="402336" lvl="1" indent="0">
              <a:buNone/>
            </a:pPr>
            <a:endParaRPr lang="en-US" dirty="0"/>
          </a:p>
          <a:p>
            <a:pPr marL="402336" lvl="1" indent="0">
              <a:buNone/>
            </a:pPr>
            <a:endParaRPr lang="en-US" dirty="0" smtClean="0"/>
          </a:p>
          <a:p>
            <a:pPr marL="402336" lvl="1" indent="0">
              <a:buNone/>
            </a:pPr>
            <a:r>
              <a:rPr lang="en-US" dirty="0" smtClean="0"/>
              <a:t>Go over making a </a:t>
            </a:r>
            <a:r>
              <a:rPr lang="en-US" b="1" u="sng" dirty="0" smtClean="0"/>
              <a:t>table of values </a:t>
            </a:r>
            <a:r>
              <a:rPr lang="en-US" dirty="0" smtClean="0"/>
              <a:t>for a </a:t>
            </a:r>
            <a:r>
              <a:rPr lang="en-US" dirty="0" err="1" smtClean="0"/>
              <a:t>pdf</a:t>
            </a:r>
            <a:r>
              <a:rPr lang="en-US" dirty="0" smtClean="0"/>
              <a:t> and </a:t>
            </a:r>
            <a:r>
              <a:rPr lang="en-US" dirty="0" err="1" smtClean="0"/>
              <a:t>cdf</a:t>
            </a:r>
            <a:r>
              <a:rPr lang="en-US" dirty="0" smtClean="0"/>
              <a:t>.</a:t>
            </a:r>
          </a:p>
          <a:p>
            <a:pPr marL="402336" lvl="1" indent="0">
              <a:buNone/>
            </a:pPr>
            <a:r>
              <a:rPr lang="en-US" dirty="0" smtClean="0"/>
              <a:t>Example: Number of 1’s when you a roll a die 4 times.</a:t>
            </a:r>
          </a:p>
        </p:txBody>
      </p:sp>
    </p:spTree>
    <p:extLst>
      <p:ext uri="{BB962C8B-B14F-4D97-AF65-F5344CB8AC3E}">
        <p14:creationId xmlns:p14="http://schemas.microsoft.com/office/powerpoint/2010/main" val="906031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8"/>
            <a:ext cx="7498080" cy="1143000"/>
          </a:xfrm>
        </p:spPr>
        <p:txBody>
          <a:bodyPr/>
          <a:lstStyle/>
          <a:p>
            <a:r>
              <a:rPr lang="en-US" dirty="0" smtClean="0"/>
              <a:t>Round 5: Grudge Ball</a:t>
            </a:r>
            <a:endParaRPr lang="en-US" dirty="0"/>
          </a:p>
        </p:txBody>
      </p:sp>
      <p:sp>
        <p:nvSpPr>
          <p:cNvPr id="3" name="Content Placeholder 2"/>
          <p:cNvSpPr>
            <a:spLocks noGrp="1"/>
          </p:cNvSpPr>
          <p:nvPr>
            <p:ph idx="1"/>
          </p:nvPr>
        </p:nvSpPr>
        <p:spPr>
          <a:xfrm>
            <a:off x="1036478" y="1255536"/>
            <a:ext cx="7897210" cy="4992864"/>
          </a:xfrm>
        </p:spPr>
        <p:txBody>
          <a:bodyPr>
            <a:normAutofit fontScale="77500" lnSpcReduction="20000"/>
          </a:bodyPr>
          <a:lstStyle/>
          <a:p>
            <a:pPr marL="82296" indent="0">
              <a:buNone/>
            </a:pPr>
            <a:r>
              <a:rPr lang="en-US" dirty="0" smtClean="0"/>
              <a:t>Each team starts with 10 x’s. </a:t>
            </a:r>
          </a:p>
          <a:p>
            <a:pPr marL="82296" indent="0">
              <a:buNone/>
            </a:pPr>
            <a:endParaRPr lang="en-US" dirty="0"/>
          </a:p>
          <a:p>
            <a:pPr marL="82296" indent="0">
              <a:buNone/>
            </a:pPr>
            <a:r>
              <a:rPr lang="en-US" dirty="0" smtClean="0"/>
              <a:t>Every team will gets a question. If they get it correct they can erase any 3 x’s from the board. If they get it right and hit a 2-point basket, they can erase 4 x’s from the board. If they get it right and hit a 3 point basket they can erase 5 x’s from the board.</a:t>
            </a:r>
          </a:p>
          <a:p>
            <a:pPr marL="82296" indent="0">
              <a:buNone/>
            </a:pPr>
            <a:endParaRPr lang="en-US" dirty="0"/>
          </a:p>
          <a:p>
            <a:pPr marL="82296" indent="0">
              <a:buNone/>
            </a:pPr>
            <a:r>
              <a:rPr lang="en-US" dirty="0" smtClean="0"/>
              <a:t>Other teams may answer a question as well and can add an X if they get it correct.</a:t>
            </a:r>
          </a:p>
          <a:p>
            <a:pPr marL="82296" indent="0">
              <a:buNone/>
            </a:pPr>
            <a:endParaRPr lang="en-US" dirty="0"/>
          </a:p>
          <a:p>
            <a:pPr marL="82296" indent="0">
              <a:buNone/>
            </a:pPr>
            <a:r>
              <a:rPr lang="en-US" dirty="0" smtClean="0"/>
              <a:t>The only team remaining at the end of the game (1</a:t>
            </a:r>
            <a:r>
              <a:rPr lang="en-US" baseline="30000" dirty="0" smtClean="0"/>
              <a:t>st</a:t>
            </a:r>
            <a:r>
              <a:rPr lang="en-US" dirty="0" smtClean="0"/>
              <a:t> Place) gets 6 points 2</a:t>
            </a:r>
            <a:r>
              <a:rPr lang="en-US" baseline="30000" dirty="0" smtClean="0"/>
              <a:t>nd</a:t>
            </a:r>
            <a:r>
              <a:rPr lang="en-US" dirty="0" smtClean="0"/>
              <a:t> place: 4 points 3</a:t>
            </a:r>
            <a:r>
              <a:rPr lang="en-US" baseline="30000" dirty="0" smtClean="0"/>
              <a:t>rd</a:t>
            </a:r>
            <a:r>
              <a:rPr lang="en-US" dirty="0" smtClean="0"/>
              <a:t> place: 2 points  4</a:t>
            </a:r>
            <a:r>
              <a:rPr lang="en-US" baseline="30000" dirty="0" smtClean="0"/>
              <a:t>th</a:t>
            </a:r>
            <a:r>
              <a:rPr lang="en-US" dirty="0" smtClean="0"/>
              <a:t> place: 0 points</a:t>
            </a:r>
            <a:endParaRPr lang="en-US" dirty="0"/>
          </a:p>
        </p:txBody>
      </p:sp>
    </p:spTree>
    <p:extLst>
      <p:ext uri="{BB962C8B-B14F-4D97-AF65-F5344CB8AC3E}">
        <p14:creationId xmlns:p14="http://schemas.microsoft.com/office/powerpoint/2010/main" val="198269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a:t>
            </a:r>
            <a:endParaRPr lang="en-US" dirty="0"/>
          </a:p>
        </p:txBody>
      </p:sp>
      <p:sp>
        <p:nvSpPr>
          <p:cNvPr id="3" name="Content Placeholder 2"/>
          <p:cNvSpPr>
            <a:spLocks noGrp="1"/>
          </p:cNvSpPr>
          <p:nvPr>
            <p:ph idx="1"/>
          </p:nvPr>
        </p:nvSpPr>
        <p:spPr/>
        <p:txBody>
          <a:bodyPr/>
          <a:lstStyle/>
          <a:p>
            <a:r>
              <a:rPr lang="en-US" dirty="0" smtClean="0"/>
              <a:t>What’s the formula for the mean and standard deviation of a binomial random variable?</a:t>
            </a:r>
            <a:endParaRPr lang="en-US" dirty="0"/>
          </a:p>
        </p:txBody>
      </p:sp>
    </p:spTree>
    <p:extLst>
      <p:ext uri="{BB962C8B-B14F-4D97-AF65-F5344CB8AC3E}">
        <p14:creationId xmlns:p14="http://schemas.microsoft.com/office/powerpoint/2010/main" val="3955480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 </a:t>
            </a:r>
            <a:endParaRPr lang="en-US" dirty="0"/>
          </a:p>
        </p:txBody>
      </p:sp>
      <p:sp>
        <p:nvSpPr>
          <p:cNvPr id="3" name="Content Placeholder 2"/>
          <p:cNvSpPr>
            <a:spLocks noGrp="1"/>
          </p:cNvSpPr>
          <p:nvPr>
            <p:ph idx="1"/>
          </p:nvPr>
        </p:nvSpPr>
        <p:spPr/>
        <p:txBody>
          <a:bodyPr/>
          <a:lstStyle/>
          <a:p>
            <a:r>
              <a:rPr lang="en-US" dirty="0" smtClean="0"/>
              <a:t>What are the 4 conditions necessary for the binomial setting?</a:t>
            </a:r>
            <a:endParaRPr lang="en-US" dirty="0"/>
          </a:p>
        </p:txBody>
      </p:sp>
    </p:spTree>
    <p:extLst>
      <p:ext uri="{BB962C8B-B14F-4D97-AF65-F5344CB8AC3E}">
        <p14:creationId xmlns:p14="http://schemas.microsoft.com/office/powerpoint/2010/main" val="4139531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 </a:t>
            </a:r>
            <a:endParaRPr lang="en-US" dirty="0"/>
          </a:p>
        </p:txBody>
      </p:sp>
      <p:sp>
        <p:nvSpPr>
          <p:cNvPr id="3" name="Content Placeholder 2"/>
          <p:cNvSpPr>
            <a:spLocks noGrp="1"/>
          </p:cNvSpPr>
          <p:nvPr>
            <p:ph idx="1"/>
          </p:nvPr>
        </p:nvSpPr>
        <p:spPr/>
        <p:txBody>
          <a:bodyPr/>
          <a:lstStyle/>
          <a:p>
            <a:r>
              <a:rPr lang="en-US" dirty="0" smtClean="0"/>
              <a:t>What is the variable of interest (X) in the geometric setting?</a:t>
            </a:r>
            <a:endParaRPr lang="en-US" dirty="0"/>
          </a:p>
        </p:txBody>
      </p:sp>
    </p:spTree>
    <p:extLst>
      <p:ext uri="{BB962C8B-B14F-4D97-AF65-F5344CB8AC3E}">
        <p14:creationId xmlns:p14="http://schemas.microsoft.com/office/powerpoint/2010/main" val="2647263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 </a:t>
            </a:r>
            <a:endParaRPr lang="en-US" dirty="0"/>
          </a:p>
        </p:txBody>
      </p:sp>
      <p:sp>
        <p:nvSpPr>
          <p:cNvPr id="3" name="Content Placeholder 2"/>
          <p:cNvSpPr>
            <a:spLocks noGrp="1"/>
          </p:cNvSpPr>
          <p:nvPr>
            <p:ph idx="1"/>
          </p:nvPr>
        </p:nvSpPr>
        <p:spPr/>
        <p:txBody>
          <a:bodyPr/>
          <a:lstStyle/>
          <a:p>
            <a:r>
              <a:rPr lang="en-US" dirty="0" smtClean="0"/>
              <a:t>What does </a:t>
            </a:r>
            <a:r>
              <a:rPr lang="en-US" dirty="0" err="1" smtClean="0"/>
              <a:t>pdf</a:t>
            </a:r>
            <a:r>
              <a:rPr lang="en-US" dirty="0" smtClean="0"/>
              <a:t> stand for in the binomial </a:t>
            </a:r>
            <a:r>
              <a:rPr lang="en-US" dirty="0" err="1" smtClean="0"/>
              <a:t>pdf</a:t>
            </a:r>
            <a:r>
              <a:rPr lang="en-US" dirty="0" smtClean="0"/>
              <a:t>?</a:t>
            </a:r>
            <a:endParaRPr lang="en-US" dirty="0"/>
          </a:p>
        </p:txBody>
      </p:sp>
    </p:spTree>
    <p:extLst>
      <p:ext uri="{BB962C8B-B14F-4D97-AF65-F5344CB8AC3E}">
        <p14:creationId xmlns:p14="http://schemas.microsoft.com/office/powerpoint/2010/main" val="1421484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 </a:t>
            </a:r>
            <a:endParaRPr lang="en-US" dirty="0"/>
          </a:p>
        </p:txBody>
      </p:sp>
      <p:sp>
        <p:nvSpPr>
          <p:cNvPr id="3" name="Content Placeholder 2"/>
          <p:cNvSpPr>
            <a:spLocks noGrp="1"/>
          </p:cNvSpPr>
          <p:nvPr>
            <p:ph idx="1"/>
          </p:nvPr>
        </p:nvSpPr>
        <p:spPr/>
        <p:txBody>
          <a:bodyPr/>
          <a:lstStyle/>
          <a:p>
            <a:r>
              <a:rPr lang="en-US" dirty="0" smtClean="0"/>
              <a:t>What does </a:t>
            </a:r>
            <a:r>
              <a:rPr lang="en-US" dirty="0" err="1"/>
              <a:t>c</a:t>
            </a:r>
            <a:r>
              <a:rPr lang="en-US" dirty="0" err="1" smtClean="0"/>
              <a:t>df</a:t>
            </a:r>
            <a:r>
              <a:rPr lang="en-US" dirty="0" smtClean="0"/>
              <a:t> stand for in the binomial </a:t>
            </a:r>
            <a:r>
              <a:rPr lang="en-US" dirty="0" err="1"/>
              <a:t>c</a:t>
            </a:r>
            <a:r>
              <a:rPr lang="en-US" dirty="0" err="1" smtClean="0"/>
              <a:t>df</a:t>
            </a:r>
            <a:r>
              <a:rPr lang="en-US" dirty="0" smtClean="0"/>
              <a:t>?</a:t>
            </a:r>
            <a:endParaRPr lang="en-US" dirty="0"/>
          </a:p>
        </p:txBody>
      </p:sp>
    </p:spTree>
    <p:extLst>
      <p:ext uri="{BB962C8B-B14F-4D97-AF65-F5344CB8AC3E}">
        <p14:creationId xmlns:p14="http://schemas.microsoft.com/office/powerpoint/2010/main" val="1857023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 </a:t>
            </a:r>
            <a:endParaRPr lang="en-US" dirty="0"/>
          </a:p>
        </p:txBody>
      </p:sp>
      <p:sp>
        <p:nvSpPr>
          <p:cNvPr id="3" name="Content Placeholder 2"/>
          <p:cNvSpPr>
            <a:spLocks noGrp="1"/>
          </p:cNvSpPr>
          <p:nvPr>
            <p:ph idx="1"/>
          </p:nvPr>
        </p:nvSpPr>
        <p:spPr/>
        <p:txBody>
          <a:bodyPr/>
          <a:lstStyle/>
          <a:p>
            <a:r>
              <a:rPr lang="en-US" dirty="0" smtClean="0"/>
              <a:t>What does </a:t>
            </a:r>
            <a:r>
              <a:rPr lang="en-US" dirty="0" err="1"/>
              <a:t>c</a:t>
            </a:r>
            <a:r>
              <a:rPr lang="en-US" dirty="0" err="1" smtClean="0"/>
              <a:t>df</a:t>
            </a:r>
            <a:r>
              <a:rPr lang="en-US" dirty="0" smtClean="0"/>
              <a:t> stand for in the binomial </a:t>
            </a:r>
            <a:r>
              <a:rPr lang="en-US" dirty="0" err="1"/>
              <a:t>c</a:t>
            </a:r>
            <a:r>
              <a:rPr lang="en-US" dirty="0" err="1" smtClean="0"/>
              <a:t>df</a:t>
            </a:r>
            <a:r>
              <a:rPr lang="en-US" dirty="0" smtClean="0"/>
              <a:t>?</a:t>
            </a:r>
            <a:endParaRPr lang="en-US" dirty="0"/>
          </a:p>
        </p:txBody>
      </p:sp>
    </p:spTree>
    <p:extLst>
      <p:ext uri="{BB962C8B-B14F-4D97-AF65-F5344CB8AC3E}">
        <p14:creationId xmlns:p14="http://schemas.microsoft.com/office/powerpoint/2010/main" val="2419880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 </a:t>
            </a:r>
            <a:endParaRPr lang="en-US" dirty="0"/>
          </a:p>
        </p:txBody>
      </p:sp>
      <p:sp>
        <p:nvSpPr>
          <p:cNvPr id="3" name="Content Placeholder 2"/>
          <p:cNvSpPr>
            <a:spLocks noGrp="1"/>
          </p:cNvSpPr>
          <p:nvPr>
            <p:ph idx="1"/>
          </p:nvPr>
        </p:nvSpPr>
        <p:spPr/>
        <p:txBody>
          <a:bodyPr/>
          <a:lstStyle/>
          <a:p>
            <a:r>
              <a:rPr lang="en-US" dirty="0" smtClean="0"/>
              <a:t>What’s the formula for the variance of a geometric variable?</a:t>
            </a:r>
            <a:endParaRPr lang="en-US" dirty="0"/>
          </a:p>
        </p:txBody>
      </p:sp>
    </p:spTree>
    <p:extLst>
      <p:ext uri="{BB962C8B-B14F-4D97-AF65-F5344CB8AC3E}">
        <p14:creationId xmlns:p14="http://schemas.microsoft.com/office/powerpoint/2010/main" val="559269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 </a:t>
            </a:r>
            <a:endParaRPr lang="en-US" dirty="0"/>
          </a:p>
        </p:txBody>
      </p:sp>
      <p:sp>
        <p:nvSpPr>
          <p:cNvPr id="3" name="Content Placeholder 2"/>
          <p:cNvSpPr>
            <a:spLocks noGrp="1"/>
          </p:cNvSpPr>
          <p:nvPr>
            <p:ph idx="1"/>
          </p:nvPr>
        </p:nvSpPr>
        <p:spPr/>
        <p:txBody>
          <a:bodyPr/>
          <a:lstStyle/>
          <a:p>
            <a:r>
              <a:rPr lang="en-US" dirty="0" smtClean="0"/>
              <a:t>Name two conditions necessary to approximate a binomial distribution with a normal distribution.</a:t>
            </a:r>
            <a:endParaRPr lang="en-US" dirty="0"/>
          </a:p>
        </p:txBody>
      </p:sp>
    </p:spTree>
    <p:extLst>
      <p:ext uri="{BB962C8B-B14F-4D97-AF65-F5344CB8AC3E}">
        <p14:creationId xmlns:p14="http://schemas.microsoft.com/office/powerpoint/2010/main" val="3166950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 </a:t>
            </a:r>
            <a:endParaRPr lang="en-US" dirty="0"/>
          </a:p>
        </p:txBody>
      </p:sp>
      <p:sp>
        <p:nvSpPr>
          <p:cNvPr id="3" name="Content Placeholder 2"/>
          <p:cNvSpPr>
            <a:spLocks noGrp="1"/>
          </p:cNvSpPr>
          <p:nvPr>
            <p:ph idx="1"/>
          </p:nvPr>
        </p:nvSpPr>
        <p:spPr/>
        <p:txBody>
          <a:bodyPr/>
          <a:lstStyle/>
          <a:p>
            <a:pPr marL="82296" indent="0">
              <a:buNone/>
            </a:pPr>
            <a:r>
              <a:rPr lang="en-US" dirty="0" smtClean="0"/>
              <a:t>Give an example of a situation where we can use a binomial distribution even though the independence condition is violated.</a:t>
            </a:r>
            <a:endParaRPr lang="en-US" dirty="0"/>
          </a:p>
        </p:txBody>
      </p:sp>
    </p:spTree>
    <p:extLst>
      <p:ext uri="{BB962C8B-B14F-4D97-AF65-F5344CB8AC3E}">
        <p14:creationId xmlns:p14="http://schemas.microsoft.com/office/powerpoint/2010/main" val="1618718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Review This Weekend…</a:t>
            </a:r>
            <a:endParaRPr lang="en-US" dirty="0"/>
          </a:p>
        </p:txBody>
      </p:sp>
      <p:sp>
        <p:nvSpPr>
          <p:cNvPr id="3" name="Content Placeholder 2"/>
          <p:cNvSpPr>
            <a:spLocks noGrp="1"/>
          </p:cNvSpPr>
          <p:nvPr>
            <p:ph idx="1"/>
          </p:nvPr>
        </p:nvSpPr>
        <p:spPr/>
        <p:txBody>
          <a:bodyPr>
            <a:normAutofit fontScale="70000" lnSpcReduction="20000"/>
          </a:bodyPr>
          <a:lstStyle/>
          <a:p>
            <a:pPr marL="82296" indent="0">
              <a:buNone/>
            </a:pPr>
            <a:r>
              <a:rPr lang="en-US" dirty="0" smtClean="0"/>
              <a:t>I would suggest reading the section on the binomial and geometric distributions from the AP Prep Book. </a:t>
            </a:r>
          </a:p>
          <a:p>
            <a:pPr marL="82296" indent="0">
              <a:buNone/>
            </a:pPr>
            <a:endParaRPr lang="en-US" dirty="0"/>
          </a:p>
          <a:p>
            <a:pPr marL="82296" indent="0">
              <a:buNone/>
            </a:pPr>
            <a:r>
              <a:rPr lang="en-US" dirty="0" smtClean="0"/>
              <a:t>The test comes from the textbook this time….</a:t>
            </a:r>
          </a:p>
          <a:p>
            <a:pPr marL="82296" indent="0">
              <a:buNone/>
            </a:pPr>
            <a:endParaRPr lang="en-US" dirty="0"/>
          </a:p>
          <a:p>
            <a:pPr marL="82296" indent="0">
              <a:buNone/>
            </a:pPr>
            <a:r>
              <a:rPr lang="en-US" dirty="0" smtClean="0"/>
              <a:t>The exam is made up of questions from past AP’s,  AP prep books, etc. It is 25 MC questions and 3 FR. Basically it is half of a real AP.  Perhaps a bit more.</a:t>
            </a:r>
          </a:p>
          <a:p>
            <a:pPr marL="82296" indent="0">
              <a:buNone/>
            </a:pPr>
            <a:endParaRPr lang="en-US" dirty="0"/>
          </a:p>
          <a:p>
            <a:pPr marL="82296" indent="0">
              <a:buNone/>
            </a:pPr>
            <a:r>
              <a:rPr lang="en-US" dirty="0" smtClean="0"/>
              <a:t>You might want to think about getting an AP prep book in the near future. </a:t>
            </a:r>
            <a:r>
              <a:rPr lang="en-US" dirty="0"/>
              <a:t> </a:t>
            </a:r>
            <a:r>
              <a:rPr lang="en-US" dirty="0" smtClean="0"/>
              <a:t>It is extremely valuable when practicing for the AP and gives you a second resource. </a:t>
            </a:r>
            <a:r>
              <a:rPr lang="en-US" dirty="0" err="1" smtClean="0"/>
              <a:t>Barrons</a:t>
            </a:r>
            <a:r>
              <a:rPr lang="en-US" dirty="0" smtClean="0"/>
              <a:t> ($16 or $5 for last year’s version) and 5 steps to a 5 ($9.99) are both good books.</a:t>
            </a:r>
            <a:endParaRPr lang="en-US" dirty="0"/>
          </a:p>
        </p:txBody>
      </p:sp>
    </p:spTree>
    <p:extLst>
      <p:ext uri="{BB962C8B-B14F-4D97-AF65-F5344CB8AC3E}">
        <p14:creationId xmlns:p14="http://schemas.microsoft.com/office/powerpoint/2010/main" val="307631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1: Multiple Choice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Below </a:t>
            </a:r>
            <a:r>
              <a:rPr lang="en-US" smtClean="0"/>
              <a:t>are 12 </a:t>
            </a:r>
            <a:r>
              <a:rPr lang="en-US" dirty="0" smtClean="0"/>
              <a:t>multiple choice questions. Indicate your answers on your team’s answer sheet. I will grade these during the next round.</a:t>
            </a:r>
          </a:p>
          <a:p>
            <a:pPr marL="0" indent="0">
              <a:buNone/>
            </a:pPr>
            <a:endParaRPr lang="en-US" dirty="0"/>
          </a:p>
          <a:p>
            <a:pPr marL="0" indent="0">
              <a:buNone/>
            </a:pPr>
            <a:r>
              <a:rPr lang="en-US" dirty="0" smtClean="0"/>
              <a:t>For #2-5 Simply deal with the “points” at the end (i.e. she she needs a 40% to pass the exam). Just deal with the 20 questions and think about the 5 points per question at the end.</a:t>
            </a:r>
            <a:endParaRPr lang="en-US" dirty="0"/>
          </a:p>
        </p:txBody>
      </p:sp>
    </p:spTree>
    <p:extLst>
      <p:ext uri="{BB962C8B-B14F-4D97-AF65-F5344CB8AC3E}">
        <p14:creationId xmlns:p14="http://schemas.microsoft.com/office/powerpoint/2010/main" val="1694515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77500" lnSpcReduction="20000"/>
          </a:bodyPr>
          <a:lstStyle/>
          <a:p>
            <a:pPr marL="82296" indent="0">
              <a:buNone/>
            </a:pPr>
            <a:r>
              <a:rPr lang="en-US" dirty="0" smtClean="0"/>
              <a:t>1.  C</a:t>
            </a:r>
          </a:p>
          <a:p>
            <a:pPr marL="82296" indent="0">
              <a:buNone/>
            </a:pPr>
            <a:r>
              <a:rPr lang="en-US" dirty="0" smtClean="0"/>
              <a:t>2.  B</a:t>
            </a:r>
          </a:p>
          <a:p>
            <a:pPr marL="82296" indent="0">
              <a:buNone/>
            </a:pPr>
            <a:r>
              <a:rPr lang="en-US" dirty="0" smtClean="0"/>
              <a:t>3.  C</a:t>
            </a:r>
          </a:p>
          <a:p>
            <a:pPr marL="82296" indent="0">
              <a:buNone/>
            </a:pPr>
            <a:r>
              <a:rPr lang="en-US" dirty="0" smtClean="0"/>
              <a:t>4.  A</a:t>
            </a:r>
          </a:p>
          <a:p>
            <a:pPr marL="82296" indent="0">
              <a:buNone/>
            </a:pPr>
            <a:r>
              <a:rPr lang="en-US" dirty="0" smtClean="0"/>
              <a:t>5. A</a:t>
            </a:r>
          </a:p>
          <a:p>
            <a:pPr marL="82296" indent="0">
              <a:buNone/>
            </a:pPr>
            <a:r>
              <a:rPr lang="en-US" dirty="0" smtClean="0"/>
              <a:t>6. B</a:t>
            </a:r>
          </a:p>
          <a:p>
            <a:pPr marL="82296" indent="0">
              <a:buNone/>
            </a:pPr>
            <a:r>
              <a:rPr lang="en-US" dirty="0" smtClean="0"/>
              <a:t>7. B</a:t>
            </a:r>
          </a:p>
          <a:p>
            <a:pPr marL="82296" indent="0">
              <a:buNone/>
            </a:pPr>
            <a:r>
              <a:rPr lang="en-US" dirty="0" smtClean="0"/>
              <a:t>8. A</a:t>
            </a:r>
          </a:p>
          <a:p>
            <a:pPr marL="82296" indent="0">
              <a:buNone/>
            </a:pPr>
            <a:r>
              <a:rPr lang="en-US" dirty="0" smtClean="0"/>
              <a:t>9. C</a:t>
            </a:r>
          </a:p>
          <a:p>
            <a:pPr marL="82296" indent="0">
              <a:buNone/>
            </a:pPr>
            <a:r>
              <a:rPr lang="en-US" dirty="0" smtClean="0"/>
              <a:t>10. A</a:t>
            </a:r>
          </a:p>
          <a:p>
            <a:pPr marL="82296" indent="0">
              <a:buNone/>
            </a:pPr>
            <a:r>
              <a:rPr lang="en-US" dirty="0" smtClean="0"/>
              <a:t>11. B</a:t>
            </a:r>
          </a:p>
          <a:p>
            <a:pPr marL="82296" indent="0">
              <a:buNone/>
            </a:pPr>
            <a:r>
              <a:rPr lang="en-US" dirty="0" smtClean="0"/>
              <a:t>12. C</a:t>
            </a:r>
            <a:endParaRPr lang="en-US" dirty="0"/>
          </a:p>
        </p:txBody>
      </p:sp>
    </p:spTree>
    <p:extLst>
      <p:ext uri="{BB962C8B-B14F-4D97-AF65-F5344CB8AC3E}">
        <p14:creationId xmlns:p14="http://schemas.microsoft.com/office/powerpoint/2010/main" val="454686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1129"/>
            <a:ext cx="7772400" cy="920819"/>
          </a:xfrm>
        </p:spPr>
        <p:txBody>
          <a:bodyPr>
            <a:normAutofit/>
          </a:bodyPr>
          <a:lstStyle/>
          <a:p>
            <a:r>
              <a:rPr lang="en-US" dirty="0" smtClean="0"/>
              <a:t>Round 2: Luck and Smarts</a:t>
            </a:r>
            <a:endParaRPr lang="en-US" dirty="0"/>
          </a:p>
        </p:txBody>
      </p:sp>
      <p:sp>
        <p:nvSpPr>
          <p:cNvPr id="3" name="Subtitle 2"/>
          <p:cNvSpPr>
            <a:spLocks noGrp="1"/>
          </p:cNvSpPr>
          <p:nvPr>
            <p:ph type="subTitle" idx="1"/>
          </p:nvPr>
        </p:nvSpPr>
        <p:spPr>
          <a:xfrm>
            <a:off x="0" y="1226337"/>
            <a:ext cx="9144000" cy="5372526"/>
          </a:xfrm>
        </p:spPr>
        <p:txBody>
          <a:bodyPr>
            <a:normAutofit fontScale="40000" lnSpcReduction="20000"/>
          </a:bodyPr>
          <a:lstStyle/>
          <a:p>
            <a:r>
              <a:rPr lang="en-US" sz="7000" b="1" u="sng" dirty="0" smtClean="0"/>
              <a:t>You need to pick choice A or Choice B as a team and write your choice and your team name on a post it note.</a:t>
            </a:r>
          </a:p>
          <a:p>
            <a:endParaRPr lang="en-US" dirty="0"/>
          </a:p>
          <a:p>
            <a:endParaRPr lang="en-US" sz="5100" b="1" u="sng" dirty="0" smtClean="0"/>
          </a:p>
          <a:p>
            <a:endParaRPr lang="en-US" sz="5100" b="1" u="sng" dirty="0"/>
          </a:p>
          <a:p>
            <a:r>
              <a:rPr lang="en-US" sz="5100" b="1" u="sng" dirty="0" smtClean="0"/>
              <a:t>Choice A: </a:t>
            </a:r>
            <a:r>
              <a:rPr lang="en-US" sz="5100" dirty="0" smtClean="0"/>
              <a:t>I am going to roll a die until a 6 appears.  I will repeat this task 10 times.</a:t>
            </a:r>
            <a:endParaRPr lang="en-US" sz="5100" dirty="0"/>
          </a:p>
          <a:p>
            <a:r>
              <a:rPr lang="en-US" sz="5100" dirty="0" smtClean="0"/>
              <a:t>(you will get a point every time a 6 appears in 5 or less rolls.)</a:t>
            </a:r>
          </a:p>
          <a:p>
            <a:r>
              <a:rPr lang="en-US" sz="5100" dirty="0" smtClean="0"/>
              <a:t> </a:t>
            </a:r>
          </a:p>
          <a:p>
            <a:endParaRPr lang="en-US" sz="5100" dirty="0"/>
          </a:p>
          <a:p>
            <a:r>
              <a:rPr lang="en-US" sz="5100" b="1" u="sng" dirty="0" smtClean="0"/>
              <a:t>Choice B: </a:t>
            </a:r>
            <a:r>
              <a:rPr lang="en-US" sz="5100" dirty="0" smtClean="0"/>
              <a:t>I am also going to flip a quarter 10 times and count the number of heads.</a:t>
            </a:r>
          </a:p>
          <a:p>
            <a:r>
              <a:rPr lang="en-US" sz="5100" dirty="0" smtClean="0"/>
              <a:t>(you will get a point for every head).</a:t>
            </a:r>
          </a:p>
          <a:p>
            <a:endParaRPr lang="en-US" dirty="0" smtClean="0"/>
          </a:p>
          <a:p>
            <a:endParaRPr lang="en-US" dirty="0"/>
          </a:p>
          <a:p>
            <a:endParaRPr lang="en-US" dirty="0"/>
          </a:p>
          <a:p>
            <a:r>
              <a:rPr lang="en-US" sz="5100" b="1" dirty="0" smtClean="0"/>
              <a:t>Use your brain… but remember that chance always plays a roll in life….</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7537526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86550"/>
            <a:ext cx="9144000" cy="1143000"/>
          </a:xfrm>
        </p:spPr>
        <p:txBody>
          <a:bodyPr>
            <a:noAutofit/>
          </a:bodyPr>
          <a:lstStyle/>
          <a:p>
            <a:r>
              <a:rPr lang="en-US" sz="2400" dirty="0" smtClean="0"/>
              <a:t>What is the expected value (for the number of points you will receive) if you select choice A?</a:t>
            </a:r>
            <a:br>
              <a:rPr lang="en-US" sz="2400" dirty="0" smtClean="0"/>
            </a:br>
            <a:r>
              <a:rPr lang="en-US" sz="2400" dirty="0" smtClean="0"/>
              <a:t> Standard Deviation?</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What is the expected value (for the number of points you will receive) if you select </a:t>
            </a:r>
            <a:r>
              <a:rPr lang="en-US" sz="2400" dirty="0"/>
              <a:t>c</a:t>
            </a:r>
            <a:r>
              <a:rPr lang="en-US" sz="2400" dirty="0" smtClean="0"/>
              <a:t>hoice B? Standard Deviation?</a:t>
            </a:r>
            <a:br>
              <a:rPr lang="en-US" sz="2400" dirty="0" smtClean="0"/>
            </a:br>
            <a:r>
              <a:rPr lang="en-US" sz="2400" dirty="0"/>
              <a:t/>
            </a:r>
            <a:br>
              <a:rPr lang="en-US" sz="2400" dirty="0"/>
            </a:br>
            <a:r>
              <a:rPr lang="en-US" sz="2400" dirty="0" smtClean="0"/>
              <a:t>HINT: Use the same formulas for both problems (just use the probability of winning a point on any given round).</a:t>
            </a:r>
            <a:endParaRPr lang="en-US" sz="2400" dirty="0"/>
          </a:p>
        </p:txBody>
      </p:sp>
      <p:sp>
        <p:nvSpPr>
          <p:cNvPr id="4" name="TextBox 3"/>
          <p:cNvSpPr txBox="1"/>
          <p:nvPr/>
        </p:nvSpPr>
        <p:spPr>
          <a:xfrm>
            <a:off x="2613093" y="467177"/>
            <a:ext cx="3256170" cy="707886"/>
          </a:xfrm>
          <a:prstGeom prst="rect">
            <a:avLst/>
          </a:prstGeom>
          <a:noFill/>
        </p:spPr>
        <p:txBody>
          <a:bodyPr wrap="none" rtlCol="0">
            <a:spAutoFit/>
          </a:bodyPr>
          <a:lstStyle/>
          <a:p>
            <a:r>
              <a:rPr lang="en-US" sz="4000" dirty="0"/>
              <a:t>2</a:t>
            </a:r>
            <a:r>
              <a:rPr lang="en-US" sz="4000" dirty="0" smtClean="0"/>
              <a:t> More Points!</a:t>
            </a:r>
            <a:endParaRPr lang="en-US" sz="4000" dirty="0"/>
          </a:p>
        </p:txBody>
      </p:sp>
    </p:spTree>
    <p:extLst>
      <p:ext uri="{BB962C8B-B14F-4D97-AF65-F5344CB8AC3E}">
        <p14:creationId xmlns:p14="http://schemas.microsoft.com/office/powerpoint/2010/main" val="1112919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3: Trivia</a:t>
            </a:r>
            <a:endParaRPr lang="en-US" dirty="0"/>
          </a:p>
        </p:txBody>
      </p:sp>
      <p:sp>
        <p:nvSpPr>
          <p:cNvPr id="3" name="Content Placeholder 2"/>
          <p:cNvSpPr>
            <a:spLocks noGrp="1"/>
          </p:cNvSpPr>
          <p:nvPr>
            <p:ph idx="1"/>
          </p:nvPr>
        </p:nvSpPr>
        <p:spPr/>
        <p:txBody>
          <a:bodyPr/>
          <a:lstStyle/>
          <a:p>
            <a:pPr marL="82296" indent="0">
              <a:buNone/>
            </a:pPr>
            <a:r>
              <a:rPr lang="en-US" dirty="0" smtClean="0"/>
              <a:t>You have 2 minutes to name the movies on the sheet! ½ point each!</a:t>
            </a:r>
            <a:endParaRPr lang="en-US" dirty="0"/>
          </a:p>
        </p:txBody>
      </p:sp>
    </p:spTree>
    <p:extLst>
      <p:ext uri="{BB962C8B-B14F-4D97-AF65-F5344CB8AC3E}">
        <p14:creationId xmlns:p14="http://schemas.microsoft.com/office/powerpoint/2010/main" val="2486147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4: Speed Round.</a:t>
            </a:r>
            <a:endParaRPr lang="en-US" dirty="0"/>
          </a:p>
        </p:txBody>
      </p:sp>
      <p:sp>
        <p:nvSpPr>
          <p:cNvPr id="3" name="Content Placeholder 2"/>
          <p:cNvSpPr>
            <a:spLocks noGrp="1"/>
          </p:cNvSpPr>
          <p:nvPr>
            <p:ph idx="1"/>
          </p:nvPr>
        </p:nvSpPr>
        <p:spPr/>
        <p:txBody>
          <a:bodyPr/>
          <a:lstStyle/>
          <a:p>
            <a:r>
              <a:rPr lang="en-US" dirty="0" smtClean="0"/>
              <a:t>First team with a correct answer boxed and held up wins!</a:t>
            </a:r>
          </a:p>
          <a:p>
            <a:endParaRPr lang="en-US" dirty="0"/>
          </a:p>
          <a:p>
            <a:r>
              <a:rPr lang="en-US" dirty="0" smtClean="0"/>
              <a:t>5 questions! 1 Point Each!</a:t>
            </a:r>
            <a:endParaRPr lang="en-US" dirty="0"/>
          </a:p>
        </p:txBody>
      </p:sp>
    </p:spTree>
    <p:extLst>
      <p:ext uri="{BB962C8B-B14F-4D97-AF65-F5344CB8AC3E}">
        <p14:creationId xmlns:p14="http://schemas.microsoft.com/office/powerpoint/2010/main" val="2506037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133</TotalTime>
  <Words>960</Words>
  <Application>Microsoft Macintosh PowerPoint</Application>
  <PresentationFormat>On-screen Show (4:3)</PresentationFormat>
  <Paragraphs>121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Solstice</vt:lpstr>
      <vt:lpstr>BINOMIAL AND GEOMETRIC OLYMPICS!!!!</vt:lpstr>
      <vt:lpstr>Some things to remember</vt:lpstr>
      <vt:lpstr>To Review This Weekend…</vt:lpstr>
      <vt:lpstr>Round 1: Multiple Choice</vt:lpstr>
      <vt:lpstr>Results:</vt:lpstr>
      <vt:lpstr>Round 2: Luck and Smarts</vt:lpstr>
      <vt:lpstr>What is the expected value (for the number of points you will receive) if you select choice A?  Standard Deviation?    What is the expected value (for the number of points you will receive) if you select choice B? Standard Deviation?  HINT: Use the same formulas for both problems (just use the probability of winning a point on any given round).</vt:lpstr>
      <vt:lpstr>Round 3: Trivia</vt:lpstr>
      <vt:lpstr>Round 4: Speed Round.</vt:lpstr>
      <vt:lpstr>Question 1:</vt:lpstr>
      <vt:lpstr>Question 1:</vt:lpstr>
      <vt:lpstr>Question 2:</vt:lpstr>
      <vt:lpstr>Question 2:</vt:lpstr>
      <vt:lpstr>Question 3: </vt:lpstr>
      <vt:lpstr>Question 3: </vt:lpstr>
      <vt:lpstr>Question 4:</vt:lpstr>
      <vt:lpstr>Question 4:</vt:lpstr>
      <vt:lpstr>Question 5:</vt:lpstr>
      <vt:lpstr>Question 5:</vt:lpstr>
      <vt:lpstr>Round 5: Grudge Ball</vt:lpstr>
      <vt:lpstr>Question 1: </vt:lpstr>
      <vt:lpstr>Question 2: </vt:lpstr>
      <vt:lpstr>Question 3: </vt:lpstr>
      <vt:lpstr>Question 4: </vt:lpstr>
      <vt:lpstr>Question 5: </vt:lpstr>
      <vt:lpstr>Question 6: </vt:lpstr>
      <vt:lpstr>Question 7: </vt:lpstr>
      <vt:lpstr>Question 8: </vt:lpstr>
      <vt:lpstr>Question 9: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BINOMIAL AND GEOMETRIC OLYMPICS!!!!</dc:title>
  <dc:creator>Ben Young</dc:creator>
  <cp:lastModifiedBy>Ben Young</cp:lastModifiedBy>
  <cp:revision>29</cp:revision>
  <dcterms:created xsi:type="dcterms:W3CDTF">2014-01-09T18:38:49Z</dcterms:created>
  <dcterms:modified xsi:type="dcterms:W3CDTF">2014-01-10T15:37:14Z</dcterms:modified>
</cp:coreProperties>
</file>