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8" r:id="rId4"/>
    <p:sldId id="261" r:id="rId5"/>
    <p:sldId id="260" r:id="rId6"/>
    <p:sldId id="263" r:id="rId7"/>
    <p:sldId id="266" r:id="rId8"/>
    <p:sldId id="264" r:id="rId9"/>
    <p:sldId id="267"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E6C7C-A245-6A43-86ED-414A2B255435}"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392150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C7C-A245-6A43-86ED-414A2B255435}"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409475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C7C-A245-6A43-86ED-414A2B255435}"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307831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6C7C-A245-6A43-86ED-414A2B255435}"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156747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6C7C-A245-6A43-86ED-414A2B255435}" type="datetimeFigureOut">
              <a:rPr lang="en-US" smtClean="0"/>
              <a:t>11/21/13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355645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E6C7C-A245-6A43-86ED-414A2B255435}" type="datetimeFigureOut">
              <a:rPr lang="en-US" smtClean="0"/>
              <a:t>11/21/13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385728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E6C7C-A245-6A43-86ED-414A2B255435}" type="datetimeFigureOut">
              <a:rPr lang="en-US" smtClean="0"/>
              <a:t>11/21/13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384431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E6C7C-A245-6A43-86ED-414A2B255435}" type="datetimeFigureOut">
              <a:rPr lang="en-US" smtClean="0"/>
              <a:t>11/21/13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23840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E6C7C-A245-6A43-86ED-414A2B255435}" type="datetimeFigureOut">
              <a:rPr lang="en-US" smtClean="0"/>
              <a:t>11/21/13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41649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C7C-A245-6A43-86ED-414A2B255435}" type="datetimeFigureOut">
              <a:rPr lang="en-US" smtClean="0"/>
              <a:t>11/21/13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169916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C7C-A245-6A43-86ED-414A2B255435}" type="datetimeFigureOut">
              <a:rPr lang="en-US" smtClean="0"/>
              <a:t>11/21/13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329EA-BD48-EA4A-A21F-D9E023FB0725}" type="slidenum">
              <a:rPr lang="en-US" smtClean="0"/>
              <a:t>‹#›</a:t>
            </a:fld>
            <a:endParaRPr lang="en-US"/>
          </a:p>
        </p:txBody>
      </p:sp>
    </p:spTree>
    <p:extLst>
      <p:ext uri="{BB962C8B-B14F-4D97-AF65-F5344CB8AC3E}">
        <p14:creationId xmlns:p14="http://schemas.microsoft.com/office/powerpoint/2010/main" val="38404986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E6C7C-A245-6A43-86ED-414A2B255435}" type="datetimeFigureOut">
              <a:rPr lang="en-US" smtClean="0"/>
              <a:t>11/21/13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329EA-BD48-EA4A-A21F-D9E023FB0725}" type="slidenum">
              <a:rPr lang="en-US" smtClean="0"/>
              <a:t>‹#›</a:t>
            </a:fld>
            <a:endParaRPr lang="en-US"/>
          </a:p>
        </p:txBody>
      </p:sp>
    </p:spTree>
    <p:extLst>
      <p:ext uri="{BB962C8B-B14F-4D97-AF65-F5344CB8AC3E}">
        <p14:creationId xmlns:p14="http://schemas.microsoft.com/office/powerpoint/2010/main" val="14945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892" y="98425"/>
            <a:ext cx="7772400" cy="1470025"/>
          </a:xfrm>
        </p:spPr>
        <p:txBody>
          <a:bodyPr/>
          <a:lstStyle/>
          <a:p>
            <a:r>
              <a:rPr lang="en-US" dirty="0" smtClean="0"/>
              <a:t>Honors </a:t>
            </a:r>
            <a:r>
              <a:rPr lang="en-US" dirty="0" err="1" smtClean="0"/>
              <a:t>Precalculus</a:t>
            </a:r>
            <a:r>
              <a:rPr lang="en-US" dirty="0" smtClean="0"/>
              <a:t>: Do Now</a:t>
            </a:r>
            <a:endParaRPr lang="en-US" dirty="0"/>
          </a:p>
        </p:txBody>
      </p:sp>
      <p:sp>
        <p:nvSpPr>
          <p:cNvPr id="3" name="Subtitle 2"/>
          <p:cNvSpPr>
            <a:spLocks noGrp="1"/>
          </p:cNvSpPr>
          <p:nvPr>
            <p:ph type="subTitle" idx="1"/>
          </p:nvPr>
        </p:nvSpPr>
        <p:spPr>
          <a:xfrm>
            <a:off x="0" y="1246909"/>
            <a:ext cx="9144000" cy="5611091"/>
          </a:xfrm>
        </p:spPr>
        <p:txBody>
          <a:bodyPr>
            <a:normAutofit/>
          </a:bodyPr>
          <a:lstStyle/>
          <a:p>
            <a:pPr algn="l"/>
            <a:r>
              <a:rPr lang="en-US" sz="2000" dirty="0" smtClean="0"/>
              <a:t>1.) A Statistics class is interested in looking at the average time it takes MB students to get to school each day.  The researchers use a Simple Random Sample of 25 MB students for the number of minutes it took each student to get to school. The data is below. Determine the mean, std. deviation and construct a 95% confidence interval for the mean time (μ) it takes students to get to school. HINT: use the t-table as you will calculate the sample standard deviation.</a:t>
            </a:r>
          </a:p>
          <a:p>
            <a:pPr algn="l"/>
            <a:endParaRPr lang="en-US" sz="2000" dirty="0"/>
          </a:p>
          <a:p>
            <a:pPr algn="l"/>
            <a:r>
              <a:rPr lang="en-US" sz="2000" dirty="0" smtClean="0"/>
              <a:t>15, 34, 62, 10, 41, 27, 22, 15, 10, 8, 12, 17, 21, 19, 31</a:t>
            </a:r>
          </a:p>
          <a:p>
            <a:pPr algn="l"/>
            <a:endParaRPr lang="en-US" sz="2000" dirty="0"/>
          </a:p>
          <a:p>
            <a:pPr algn="l"/>
            <a:r>
              <a:rPr lang="en-US" sz="2000" dirty="0" smtClean="0"/>
              <a:t>2.) CNN is interested in determining the percent of voters that are going to vote for Obama in a district in Ohio so that they can call the results early. The pollster takes an SRS of 350 people and asks who they voted for after exiting polls and found that 212 said that they had voted for Obama. Construct a 95% confidence interval for the true percent of voters in this county that voted for Obama.</a:t>
            </a:r>
            <a:endParaRPr lang="en-US" sz="2000" dirty="0"/>
          </a:p>
          <a:p>
            <a:pPr algn="l"/>
            <a:endParaRPr lang="en-US" sz="2000" dirty="0"/>
          </a:p>
        </p:txBody>
      </p:sp>
    </p:spTree>
    <p:extLst>
      <p:ext uri="{BB962C8B-B14F-4D97-AF65-F5344CB8AC3E}">
        <p14:creationId xmlns:p14="http://schemas.microsoft.com/office/powerpoint/2010/main" val="132934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dirty="0" smtClean="0"/>
              <a:t>Complete the following homework. Note that there are a mixture of problems dealing with confidence intervals and hypothesis testing.</a:t>
            </a:r>
            <a:endParaRPr lang="en-US" dirty="0"/>
          </a:p>
          <a:p>
            <a:endParaRPr lang="en-US" dirty="0"/>
          </a:p>
        </p:txBody>
      </p:sp>
    </p:spTree>
    <p:extLst>
      <p:ext uri="{BB962C8B-B14F-4D97-AF65-F5344CB8AC3E}">
        <p14:creationId xmlns:p14="http://schemas.microsoft.com/office/powerpoint/2010/main" val="47079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28"/>
            <a:ext cx="8229600" cy="1143000"/>
          </a:xfrm>
        </p:spPr>
        <p:txBody>
          <a:bodyPr/>
          <a:lstStyle/>
          <a:p>
            <a:r>
              <a:rPr lang="en-US" b="1" u="sng" dirty="0" smtClean="0"/>
              <a:t>Project coming up.</a:t>
            </a:r>
            <a:endParaRPr lang="en-US" b="1" u="sng" dirty="0"/>
          </a:p>
        </p:txBody>
      </p:sp>
      <p:sp>
        <p:nvSpPr>
          <p:cNvPr id="3" name="Content Placeholder 2"/>
          <p:cNvSpPr>
            <a:spLocks noGrp="1"/>
          </p:cNvSpPr>
          <p:nvPr>
            <p:ph idx="1"/>
          </p:nvPr>
        </p:nvSpPr>
        <p:spPr>
          <a:xfrm>
            <a:off x="0" y="1200728"/>
            <a:ext cx="9144000" cy="5449454"/>
          </a:xfrm>
        </p:spPr>
        <p:txBody>
          <a:bodyPr>
            <a:normAutofit fontScale="92500" lnSpcReduction="20000"/>
          </a:bodyPr>
          <a:lstStyle/>
          <a:p>
            <a:r>
              <a:rPr lang="en-US" dirty="0" smtClean="0"/>
              <a:t>I will be handing out our second project (maybe by the end of the week, but more likely on Monday) that will be due </a:t>
            </a:r>
            <a:r>
              <a:rPr lang="en-US" dirty="0" smtClean="0"/>
              <a:t>a week</a:t>
            </a:r>
            <a:r>
              <a:rPr lang="en-US" dirty="0" smtClean="0"/>
              <a:t> </a:t>
            </a:r>
            <a:r>
              <a:rPr lang="en-US" dirty="0" smtClean="0"/>
              <a:t>before Christmas Break.  </a:t>
            </a:r>
          </a:p>
          <a:p>
            <a:r>
              <a:rPr lang="en-US" dirty="0" smtClean="0"/>
              <a:t>It will involve data collection and analysis on Statistics. Computing the standard deviation, mean, confidence intervals and hypothesis testing.</a:t>
            </a:r>
          </a:p>
          <a:p>
            <a:r>
              <a:rPr lang="en-US" dirty="0" smtClean="0"/>
              <a:t>The project will be a group project and will most likely be done in groups of 2-3.</a:t>
            </a:r>
          </a:p>
          <a:p>
            <a:r>
              <a:rPr lang="en-US" dirty="0" smtClean="0"/>
              <a:t>This is a great introduction to what you might end up doing in college to write a thesis depending on the field that you enter. Oftentimes a thesis involves generating new and unique theories and using statistics to prove/disprove your theory.</a:t>
            </a:r>
            <a:endParaRPr lang="en-US" dirty="0"/>
          </a:p>
        </p:txBody>
      </p:sp>
    </p:spTree>
    <p:extLst>
      <p:ext uri="{BB962C8B-B14F-4D97-AF65-F5344CB8AC3E}">
        <p14:creationId xmlns:p14="http://schemas.microsoft.com/office/powerpoint/2010/main" val="93553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a:t>
            </a:r>
            <a:r>
              <a:rPr lang="en-US" dirty="0" smtClean="0"/>
              <a:t> </a:t>
            </a:r>
            <a:r>
              <a:rPr lang="en-US" dirty="0" smtClean="0"/>
              <a:t>Coming </a:t>
            </a:r>
            <a:r>
              <a:rPr lang="en-US" dirty="0" smtClean="0"/>
              <a:t>Up: After Thanksgiving</a:t>
            </a:r>
            <a:endParaRPr lang="en-US" dirty="0"/>
          </a:p>
        </p:txBody>
      </p:sp>
      <p:sp>
        <p:nvSpPr>
          <p:cNvPr id="3" name="Content Placeholder 2"/>
          <p:cNvSpPr>
            <a:spLocks noGrp="1"/>
          </p:cNvSpPr>
          <p:nvPr>
            <p:ph idx="1"/>
          </p:nvPr>
        </p:nvSpPr>
        <p:spPr/>
        <p:txBody>
          <a:bodyPr>
            <a:normAutofit lnSpcReduction="10000"/>
          </a:bodyPr>
          <a:lstStyle/>
          <a:p>
            <a:r>
              <a:rPr lang="en-US" dirty="0" smtClean="0"/>
              <a:t>Bayesian Statistics</a:t>
            </a:r>
          </a:p>
          <a:p>
            <a:r>
              <a:rPr lang="en-US" dirty="0" smtClean="0"/>
              <a:t>Discrete Probability</a:t>
            </a:r>
            <a:endParaRPr lang="en-US" dirty="0" smtClean="0"/>
          </a:p>
          <a:p>
            <a:r>
              <a:rPr lang="en-US" dirty="0" smtClean="0"/>
              <a:t>Expected </a:t>
            </a:r>
            <a:r>
              <a:rPr lang="en-US" dirty="0" smtClean="0"/>
              <a:t>Value</a:t>
            </a:r>
          </a:p>
          <a:p>
            <a:r>
              <a:rPr lang="en-US" dirty="0" smtClean="0"/>
              <a:t>Permutations/Combinations</a:t>
            </a:r>
          </a:p>
          <a:p>
            <a:r>
              <a:rPr lang="en-US" dirty="0" smtClean="0"/>
              <a:t>The Normal Distribution</a:t>
            </a:r>
          </a:p>
          <a:p>
            <a:r>
              <a:rPr lang="en-US" dirty="0" smtClean="0"/>
              <a:t>Using the Z-Table</a:t>
            </a:r>
          </a:p>
          <a:p>
            <a:r>
              <a:rPr lang="en-US" dirty="0" smtClean="0"/>
              <a:t>Confidence Intervals</a:t>
            </a:r>
          </a:p>
          <a:p>
            <a:r>
              <a:rPr lang="en-US" dirty="0" smtClean="0"/>
              <a:t>Hypothesis Testing</a:t>
            </a:r>
            <a:endParaRPr lang="en-US" dirty="0"/>
          </a:p>
        </p:txBody>
      </p:sp>
    </p:spTree>
    <p:extLst>
      <p:ext uri="{BB962C8B-B14F-4D97-AF65-F5344CB8AC3E}">
        <p14:creationId xmlns:p14="http://schemas.microsoft.com/office/powerpoint/2010/main" val="421587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bit more about why we use the normal distribution.</a:t>
            </a:r>
            <a:endParaRPr lang="en-US" dirty="0"/>
          </a:p>
        </p:txBody>
      </p:sp>
      <p:sp>
        <p:nvSpPr>
          <p:cNvPr id="3" name="Content Placeholder 2"/>
          <p:cNvSpPr>
            <a:spLocks noGrp="1"/>
          </p:cNvSpPr>
          <p:nvPr>
            <p:ph idx="1"/>
          </p:nvPr>
        </p:nvSpPr>
        <p:spPr/>
        <p:txBody>
          <a:bodyPr/>
          <a:lstStyle/>
          <a:p>
            <a:r>
              <a:rPr lang="en-US" dirty="0" smtClean="0"/>
              <a:t>Central Limit Theorem</a:t>
            </a:r>
            <a:r>
              <a:rPr lang="en-US" dirty="0" smtClean="0"/>
              <a:t>: </a:t>
            </a:r>
            <a:r>
              <a:rPr lang="en-US" dirty="0" smtClean="0"/>
              <a:t>says </a:t>
            </a:r>
            <a:r>
              <a:rPr lang="en-US" dirty="0"/>
              <a:t>that when you put together a lot of random </a:t>
            </a:r>
            <a:r>
              <a:rPr lang="en-US" dirty="0" smtClean="0"/>
              <a:t>events (and take the average of these samples), </a:t>
            </a:r>
            <a:r>
              <a:rPr lang="en-US" dirty="0"/>
              <a:t>the aggregate will tend to follow a bell-curve.</a:t>
            </a:r>
            <a:endParaRPr lang="en-US" dirty="0" smtClean="0"/>
          </a:p>
          <a:p>
            <a:endParaRPr lang="en-US" dirty="0"/>
          </a:p>
        </p:txBody>
      </p:sp>
      <p:pic>
        <p:nvPicPr>
          <p:cNvPr id="4" name="Picture 3"/>
          <p:cNvPicPr>
            <a:picLocks noChangeAspect="1"/>
          </p:cNvPicPr>
          <p:nvPr/>
        </p:nvPicPr>
        <p:blipFill>
          <a:blip r:embed="rId2"/>
          <a:stretch>
            <a:fillRect/>
          </a:stretch>
        </p:blipFill>
        <p:spPr>
          <a:xfrm>
            <a:off x="4840110" y="3624798"/>
            <a:ext cx="4303889" cy="3155460"/>
          </a:xfrm>
          <a:prstGeom prst="rect">
            <a:avLst/>
          </a:prstGeom>
        </p:spPr>
      </p:pic>
    </p:spTree>
    <p:extLst>
      <p:ext uri="{BB962C8B-B14F-4D97-AF65-F5344CB8AC3E}">
        <p14:creationId xmlns:p14="http://schemas.microsoft.com/office/powerpoint/2010/main" val="29269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This is the one of the most important ideas in statistics as it allows us to prove beyond reasonable doubt that something is in fact happening and it is not caused by CHANCE.</a:t>
            </a:r>
          </a:p>
          <a:p>
            <a:pPr marL="0" indent="0">
              <a:buNone/>
            </a:pPr>
            <a:endParaRPr lang="en-US" dirty="0" smtClean="0"/>
          </a:p>
          <a:p>
            <a:pPr marL="0" indent="0">
              <a:buNone/>
            </a:pPr>
            <a:r>
              <a:rPr lang="en-US" dirty="0" smtClean="0"/>
              <a:t>In most fields 95% confidence or a  α = 0.05 is used as an acceptable measure of certainty.</a:t>
            </a:r>
          </a:p>
          <a:p>
            <a:pPr marL="0" indent="0">
              <a:buNone/>
            </a:pPr>
            <a:endParaRPr lang="en-US" dirty="0"/>
          </a:p>
          <a:p>
            <a:pPr marL="0" indent="0">
              <a:buNone/>
            </a:pPr>
            <a:r>
              <a:rPr lang="en-US" dirty="0" smtClean="0"/>
              <a:t>INNOCENT UNTIL PROVEN GUILTY! </a:t>
            </a:r>
            <a:endParaRPr lang="en-US" dirty="0"/>
          </a:p>
        </p:txBody>
      </p:sp>
    </p:spTree>
    <p:extLst>
      <p:ext uri="{BB962C8B-B14F-4D97-AF65-F5344CB8AC3E}">
        <p14:creationId xmlns:p14="http://schemas.microsoft.com/office/powerpoint/2010/main" val="191225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p:txBody>
          <a:bodyPr/>
          <a:lstStyle/>
          <a:p>
            <a:r>
              <a:rPr lang="en-US" dirty="0" smtClean="0"/>
              <a:t>Formula </a:t>
            </a:r>
            <a:r>
              <a:rPr lang="en-US" smtClean="0"/>
              <a:t>for proportions:</a:t>
            </a:r>
            <a:endParaRPr lang="en-US" dirty="0" smtClean="0"/>
          </a:p>
          <a:p>
            <a:endParaRPr lang="en-US" dirty="0" smtClean="0"/>
          </a:p>
          <a:p>
            <a:endParaRPr lang="en-US" dirty="0"/>
          </a:p>
          <a:p>
            <a:pPr marL="0" indent="0">
              <a:buNone/>
            </a:pPr>
            <a:endParaRPr lang="en-US" dirty="0"/>
          </a:p>
          <a:p>
            <a:r>
              <a:rPr lang="en-US" dirty="0" smtClean="0"/>
              <a:t>Null Hypothesis: </a:t>
            </a:r>
          </a:p>
          <a:p>
            <a:endParaRPr lang="en-US" dirty="0"/>
          </a:p>
          <a:p>
            <a:r>
              <a:rPr lang="en-US" dirty="0" smtClean="0"/>
              <a:t>Alternate Hypothesis:</a:t>
            </a:r>
            <a:endParaRPr lang="en-US" dirty="0"/>
          </a:p>
        </p:txBody>
      </p:sp>
      <p:pic>
        <p:nvPicPr>
          <p:cNvPr id="5" name="Picture 4"/>
          <p:cNvPicPr>
            <a:picLocks noChangeAspect="1"/>
          </p:cNvPicPr>
          <p:nvPr/>
        </p:nvPicPr>
        <p:blipFill>
          <a:blip r:embed="rId2"/>
          <a:stretch>
            <a:fillRect/>
          </a:stretch>
        </p:blipFill>
        <p:spPr>
          <a:xfrm>
            <a:off x="1825464" y="2370666"/>
            <a:ext cx="2647758" cy="1092200"/>
          </a:xfrm>
          <a:prstGeom prst="rect">
            <a:avLst/>
          </a:prstGeom>
        </p:spPr>
      </p:pic>
    </p:spTree>
    <p:extLst>
      <p:ext uri="{BB962C8B-B14F-4D97-AF65-F5344CB8AC3E}">
        <p14:creationId xmlns:p14="http://schemas.microsoft.com/office/powerpoint/2010/main" val="45889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t>Example 1:</a:t>
            </a:r>
            <a:endParaRPr lang="en-US" dirty="0"/>
          </a:p>
        </p:txBody>
      </p:sp>
      <p:sp>
        <p:nvSpPr>
          <p:cNvPr id="3" name="Content Placeholder 2"/>
          <p:cNvSpPr>
            <a:spLocks noGrp="1"/>
          </p:cNvSpPr>
          <p:nvPr>
            <p:ph idx="1"/>
          </p:nvPr>
        </p:nvSpPr>
        <p:spPr>
          <a:xfrm>
            <a:off x="0" y="877456"/>
            <a:ext cx="9017000" cy="5232544"/>
          </a:xfrm>
        </p:spPr>
        <p:txBody>
          <a:bodyPr>
            <a:normAutofit/>
          </a:bodyPr>
          <a:lstStyle/>
          <a:p>
            <a:r>
              <a:rPr lang="en-US" sz="2400" dirty="0" smtClean="0"/>
              <a:t>A team of eye surgeons has developed a new technique for a risky eye operation to restore the sight of people blinded from a certain disease. Under the old method, it is known that only 30% of patients who undergo this operation recover their eyesight.</a:t>
            </a:r>
          </a:p>
          <a:p>
            <a:r>
              <a:rPr lang="en-US" sz="2400" dirty="0" smtClean="0"/>
              <a:t>Suppose that surgeons in various hospitals have performed a total of 225 operations using the new method and that 88 have been successful (the patients fully recovered their sight). Can we justify the claim that the new method is </a:t>
            </a:r>
            <a:r>
              <a:rPr lang="en-US" sz="2400" b="1" u="sng" dirty="0" smtClean="0"/>
              <a:t>better</a:t>
            </a:r>
            <a:r>
              <a:rPr lang="en-US" sz="2400" dirty="0" smtClean="0"/>
              <a:t> than the old one (use a 5% level of significance)</a:t>
            </a:r>
          </a:p>
          <a:p>
            <a:endParaRPr lang="en-US" dirty="0"/>
          </a:p>
        </p:txBody>
      </p:sp>
    </p:spTree>
    <p:extLst>
      <p:ext uri="{BB962C8B-B14F-4D97-AF65-F5344CB8AC3E}">
        <p14:creationId xmlns:p14="http://schemas.microsoft.com/office/powerpoint/2010/main" val="154327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lstStyle/>
          <a:p>
            <a:r>
              <a:rPr lang="en-US" dirty="0"/>
              <a:t>How can you prove that you are clairvoyant?</a:t>
            </a:r>
          </a:p>
          <a:p>
            <a:r>
              <a:rPr lang="en-US" dirty="0"/>
              <a:t>CARD GAME EXAMPLE: Can you predict the suit of cards in a deck.</a:t>
            </a:r>
            <a:r>
              <a:rPr lang="en-US" dirty="0" smtClean="0">
                <a:effectLst/>
              </a:rPr>
              <a:t> </a:t>
            </a:r>
            <a:endParaRPr lang="en-US" dirty="0"/>
          </a:p>
        </p:txBody>
      </p:sp>
    </p:spTree>
    <p:extLst>
      <p:ext uri="{BB962C8B-B14F-4D97-AF65-F5344CB8AC3E}">
        <p14:creationId xmlns:p14="http://schemas.microsoft.com/office/powerpoint/2010/main" val="290325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Building Code</a:t>
            </a:r>
            <a:endParaRPr lang="en-US" dirty="0"/>
          </a:p>
        </p:txBody>
      </p:sp>
      <p:sp>
        <p:nvSpPr>
          <p:cNvPr id="3" name="Content Placeholder 2"/>
          <p:cNvSpPr>
            <a:spLocks noGrp="1"/>
          </p:cNvSpPr>
          <p:nvPr>
            <p:ph idx="1"/>
          </p:nvPr>
        </p:nvSpPr>
        <p:spPr/>
        <p:txBody>
          <a:bodyPr/>
          <a:lstStyle/>
          <a:p>
            <a:r>
              <a:rPr lang="en-US" dirty="0" smtClean="0"/>
              <a:t>A building inspector believes that the percentage of new constructions with serious code violations is may be even greater than previously claimed (7%). She conducts a hypothesis test on 200 new homes and finds 23 with serious code violations. Is this strong evidence against the 0.07 claim? </a:t>
            </a:r>
            <a:endParaRPr lang="en-US" dirty="0"/>
          </a:p>
        </p:txBody>
      </p:sp>
    </p:spTree>
    <p:extLst>
      <p:ext uri="{BB962C8B-B14F-4D97-AF65-F5344CB8AC3E}">
        <p14:creationId xmlns:p14="http://schemas.microsoft.com/office/powerpoint/2010/main" val="3438920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377</TotalTime>
  <Words>703</Words>
  <Application>Microsoft Macintosh PowerPoint</Application>
  <PresentationFormat>On-screen Show (4:3)</PresentationFormat>
  <Paragraphs>46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Honors Precalculus: Do Now</vt:lpstr>
      <vt:lpstr>Project coming up.</vt:lpstr>
      <vt:lpstr>Test Coming Up: After Thanksgiving</vt:lpstr>
      <vt:lpstr>A bit more about why we use the normal distribution.</vt:lpstr>
      <vt:lpstr>Hypothesis Testing</vt:lpstr>
      <vt:lpstr>Hypothesis Testing</vt:lpstr>
      <vt:lpstr>Example 1:</vt:lpstr>
      <vt:lpstr>EXAMPLE 2:</vt:lpstr>
      <vt:lpstr>Example 3: Building Code</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Precalculus: Do Now</dc:title>
  <dc:creator>Ben Young</dc:creator>
  <cp:lastModifiedBy>Ben Young</cp:lastModifiedBy>
  <cp:revision>27</cp:revision>
  <dcterms:created xsi:type="dcterms:W3CDTF">2012-12-02T22:08:19Z</dcterms:created>
  <dcterms:modified xsi:type="dcterms:W3CDTF">2013-11-21T13:13:57Z</dcterms:modified>
</cp:coreProperties>
</file>