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090B-8A60-3049-98EC-E475E3673E74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B356-AFB5-D24F-A5D6-F157D20D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4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090B-8A60-3049-98EC-E475E3673E74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B356-AFB5-D24F-A5D6-F157D20D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4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090B-8A60-3049-98EC-E475E3673E74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B356-AFB5-D24F-A5D6-F157D20D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7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090B-8A60-3049-98EC-E475E3673E74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B356-AFB5-D24F-A5D6-F157D20D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4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090B-8A60-3049-98EC-E475E3673E74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B356-AFB5-D24F-A5D6-F157D20D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5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090B-8A60-3049-98EC-E475E3673E74}" type="datetimeFigureOut">
              <a:rPr lang="en-US" smtClean="0"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B356-AFB5-D24F-A5D6-F157D20D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6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090B-8A60-3049-98EC-E475E3673E74}" type="datetimeFigureOut">
              <a:rPr lang="en-US" smtClean="0"/>
              <a:t>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B356-AFB5-D24F-A5D6-F157D20D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5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090B-8A60-3049-98EC-E475E3673E74}" type="datetimeFigureOut">
              <a:rPr lang="en-US" smtClean="0"/>
              <a:t>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B356-AFB5-D24F-A5D6-F157D20D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1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090B-8A60-3049-98EC-E475E3673E74}" type="datetimeFigureOut">
              <a:rPr lang="en-US" smtClean="0"/>
              <a:t>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B356-AFB5-D24F-A5D6-F157D20D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1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090B-8A60-3049-98EC-E475E3673E74}" type="datetimeFigureOut">
              <a:rPr lang="en-US" smtClean="0"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B356-AFB5-D24F-A5D6-F157D20D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1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090B-8A60-3049-98EC-E475E3673E74}" type="datetimeFigureOut">
              <a:rPr lang="en-US" smtClean="0"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B356-AFB5-D24F-A5D6-F157D20D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6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D090B-8A60-3049-98EC-E475E3673E74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AB356-AFB5-D24F-A5D6-F157D20D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6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3130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Honors </a:t>
            </a:r>
            <a:r>
              <a:rPr lang="en-US" sz="3600" dirty="0" err="1" smtClean="0"/>
              <a:t>Precalc</a:t>
            </a:r>
            <a:r>
              <a:rPr lang="en-US" sz="3600" dirty="0" smtClean="0"/>
              <a:t>: Welcome Back from Break!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91440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Collect your HW Journal, which has your test inside.  Look over your Unit Test on Exponential and Logarithmic Functions.</a:t>
            </a:r>
          </a:p>
          <a:p>
            <a:endParaRPr lang="en-US" dirty="0"/>
          </a:p>
          <a:p>
            <a:r>
              <a:rPr lang="en-US" dirty="0" smtClean="0"/>
              <a:t>If you did any winter break extra credit please hand it in now.</a:t>
            </a:r>
          </a:p>
          <a:p>
            <a:endParaRPr lang="en-US" dirty="0"/>
          </a:p>
          <a:p>
            <a:r>
              <a:rPr lang="en-US" dirty="0" smtClean="0"/>
              <a:t>Write a formula for the sequence below. Find the 100</a:t>
            </a:r>
            <a:r>
              <a:rPr lang="en-US" baseline="30000" dirty="0" smtClean="0"/>
              <a:t>th</a:t>
            </a:r>
            <a:r>
              <a:rPr lang="en-US" dirty="0" smtClean="0"/>
              <a:t> term in the sequence.</a:t>
            </a:r>
          </a:p>
          <a:p>
            <a:r>
              <a:rPr lang="en-US" dirty="0" smtClean="0"/>
              <a:t>5, 10, 15, 20, 25, 30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248" y="4750248"/>
            <a:ext cx="2107752" cy="210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934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1397000"/>
            <a:ext cx="88773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907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of the Day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0" y="2286000"/>
            <a:ext cx="4064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191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#44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Part 1: Section 12.1 (pg. 792-793): #3, </a:t>
            </a:r>
            <a:r>
              <a:rPr lang="en-US" dirty="0"/>
              <a:t>7</a:t>
            </a:r>
            <a:r>
              <a:rPr lang="en-US" dirty="0" smtClean="0"/>
              <a:t>, 9, 11, 13, 17, 25, 26, 29, 30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0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74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 Facts of the Day! Video of the Day to Follow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134"/>
            <a:ext cx="8686800" cy="587586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/>
              <a:t>A lifespan is a billion heartbeats.</a:t>
            </a:r>
            <a:endParaRPr lang="en-US" sz="8000" dirty="0"/>
          </a:p>
          <a:p>
            <a:pPr marL="0" indent="0">
              <a:buNone/>
            </a:pPr>
            <a:r>
              <a:rPr lang="en-US" sz="8000" dirty="0"/>
              <a:t>Remarkably, there exist simple scaling laws relating animal metabolism to body mass. Larger animals live longer; but they also metabolize slower, as manifested in slower heart rates. These effects cancel out, so that animals from shrews to blue whales have </a:t>
            </a:r>
            <a:r>
              <a:rPr lang="en-US" sz="8000" b="1" dirty="0"/>
              <a:t>lifespans with just about equal number of heartbeats — about one and a half billion</a:t>
            </a:r>
            <a:r>
              <a:rPr lang="en-US" sz="8000" dirty="0"/>
              <a:t>, if you simply must be precise. In that very real sense, </a:t>
            </a:r>
            <a:r>
              <a:rPr lang="en-US" sz="8000" b="1" dirty="0"/>
              <a:t>all animal species experience “the same amount of time.” 	</a:t>
            </a:r>
            <a:endParaRPr lang="en-US" sz="8000" b="1" dirty="0" smtClean="0"/>
          </a:p>
          <a:p>
            <a:endParaRPr lang="en-US" sz="8000" b="1" dirty="0"/>
          </a:p>
          <a:p>
            <a:pPr marL="0" indent="0">
              <a:buNone/>
            </a:pPr>
            <a:endParaRPr lang="en-US" sz="8000" b="1" dirty="0" smtClean="0"/>
          </a:p>
          <a:p>
            <a:pPr marL="0" indent="0">
              <a:buNone/>
            </a:pPr>
            <a:r>
              <a:rPr lang="en-US" sz="8000" dirty="0"/>
              <a:t>To start Apple Computer in 1976, Steve Jobs and Steve Wozniak each </a:t>
            </a:r>
            <a:r>
              <a:rPr lang="en-US" sz="8000" b="1" dirty="0"/>
              <a:t>sold their most prized possessions</a:t>
            </a:r>
            <a:r>
              <a:rPr lang="en-US" sz="8000" dirty="0"/>
              <a:t>:</a:t>
            </a:r>
          </a:p>
          <a:p>
            <a:pPr marL="0" indent="0">
              <a:buNone/>
            </a:pPr>
            <a:r>
              <a:rPr lang="en-US" sz="8000" dirty="0"/>
              <a:t>Jobs sold his </a:t>
            </a:r>
            <a:r>
              <a:rPr lang="en-US" sz="8000" dirty="0" err="1"/>
              <a:t>Volkwagen</a:t>
            </a:r>
            <a:r>
              <a:rPr lang="en-US" sz="8000" dirty="0"/>
              <a:t> Bus and Wozniak sold his HP scientific calculator -- </a:t>
            </a:r>
            <a:r>
              <a:rPr lang="en-US" sz="8000" b="1" dirty="0"/>
              <a:t>each was worth $500.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0" dirty="0" smtClean="0"/>
          </a:p>
          <a:p>
            <a:pPr marL="0" indent="0">
              <a:buNone/>
            </a:pPr>
            <a:r>
              <a:rPr lang="en-US" sz="8000" b="1" u="sng" dirty="0" smtClean="0"/>
              <a:t>AGENDA:</a:t>
            </a:r>
          </a:p>
          <a:p>
            <a:pPr marL="0" indent="0">
              <a:buNone/>
            </a:pPr>
            <a:r>
              <a:rPr lang="en-US" sz="8000" dirty="0" smtClean="0"/>
              <a:t>-Final Unit: Sequences and Series</a:t>
            </a:r>
          </a:p>
          <a:p>
            <a:pPr marL="0" indent="0">
              <a:buNone/>
            </a:pPr>
            <a:r>
              <a:rPr lang="en-US" sz="8000" dirty="0" smtClean="0"/>
              <a:t>-Tuesday Jan 14 (a mini test or quiz on sequences and series.)</a:t>
            </a:r>
          </a:p>
          <a:p>
            <a:pPr marL="0" indent="0">
              <a:buNone/>
            </a:pPr>
            <a:r>
              <a:rPr lang="en-US" sz="8000" dirty="0" smtClean="0"/>
              <a:t>-Wed, Thursday and Friday will be review days for the exam.</a:t>
            </a:r>
          </a:p>
          <a:p>
            <a:pPr marL="0" indent="0">
              <a:buNone/>
            </a:pPr>
            <a:r>
              <a:rPr lang="en-US" sz="8000" dirty="0" smtClean="0"/>
              <a:t>-Semester Exam will be Friday Jan 24</a:t>
            </a:r>
            <a:r>
              <a:rPr lang="en-US" sz="8000" baseline="30000" dirty="0" smtClean="0"/>
              <a:t>th</a:t>
            </a:r>
            <a:r>
              <a:rPr lang="en-US" sz="8000" dirty="0" smtClean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239" y="5289989"/>
            <a:ext cx="1843379" cy="118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53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Sequences and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sequence is an infinite list of numbers.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domain of a sequence is the natural numbers.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Terms of a sequence: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83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1: Finding the Terms of a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first five terms and the 100</a:t>
            </a:r>
            <a:r>
              <a:rPr lang="en-US" baseline="30000" dirty="0" smtClean="0"/>
              <a:t>th</a:t>
            </a:r>
            <a:r>
              <a:rPr lang="en-US" dirty="0" smtClean="0"/>
              <a:t> term of the sequence defined by the formula.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a.) a</a:t>
            </a:r>
            <a:r>
              <a:rPr lang="en-US" baseline="-25000" dirty="0" smtClean="0"/>
              <a:t>n</a:t>
            </a:r>
            <a:r>
              <a:rPr lang="en-US" dirty="0" smtClean="0"/>
              <a:t>=2n -1</a:t>
            </a:r>
          </a:p>
          <a:p>
            <a:pPr marL="0" indent="0">
              <a:buNone/>
            </a:pPr>
            <a:r>
              <a:rPr lang="en-US" dirty="0" smtClean="0"/>
              <a:t>b.) </a:t>
            </a:r>
            <a:r>
              <a:rPr lang="en-US" dirty="0" err="1"/>
              <a:t>c</a:t>
            </a:r>
            <a:r>
              <a:rPr lang="en-US" baseline="-25000" dirty="0" err="1" smtClean="0"/>
              <a:t>n</a:t>
            </a:r>
            <a:r>
              <a:rPr lang="en-US" dirty="0" smtClean="0"/>
              <a:t>=n</a:t>
            </a:r>
            <a:r>
              <a:rPr lang="en-US" baseline="30000" dirty="0" smtClean="0"/>
              <a:t>2</a:t>
            </a:r>
            <a:r>
              <a:rPr lang="en-US" dirty="0" smtClean="0"/>
              <a:t> -1</a:t>
            </a:r>
          </a:p>
          <a:p>
            <a:pPr marL="0" indent="0">
              <a:buNone/>
            </a:pPr>
            <a:r>
              <a:rPr lang="en-US" dirty="0" smtClean="0"/>
              <a:t>c.) </a:t>
            </a:r>
            <a:r>
              <a:rPr lang="en-US" dirty="0" err="1"/>
              <a:t>t</a:t>
            </a:r>
            <a:r>
              <a:rPr lang="en-US" baseline="-25000" dirty="0" err="1" smtClean="0"/>
              <a:t>n</a:t>
            </a:r>
            <a:r>
              <a:rPr lang="en-US" dirty="0" smtClean="0"/>
              <a:t>=</a:t>
            </a:r>
          </a:p>
          <a:p>
            <a:pPr marL="0" indent="0">
              <a:buNone/>
            </a:pPr>
            <a:r>
              <a:rPr lang="en-US" dirty="0" smtClean="0"/>
              <a:t>d.)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 =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97153"/>
              </p:ext>
            </p:extLst>
          </p:nvPr>
        </p:nvGraphicFramePr>
        <p:xfrm>
          <a:off x="1629833" y="4400550"/>
          <a:ext cx="571500" cy="681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3" imgW="330200" imgH="393700" progId="Equation.3">
                  <p:embed/>
                </p:oleObj>
              </mc:Choice>
              <mc:Fallback>
                <p:oleObj name="Equation" r:id="rId3" imgW="330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9833" y="4400550"/>
                        <a:ext cx="571500" cy="681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536771"/>
              </p:ext>
            </p:extLst>
          </p:nvPr>
        </p:nvGraphicFramePr>
        <p:xfrm>
          <a:off x="1753393" y="5070475"/>
          <a:ext cx="658813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5" imgW="381000" imgH="406400" progId="Equation.3">
                  <p:embed/>
                </p:oleObj>
              </mc:Choice>
              <mc:Fallback>
                <p:oleObj name="Equation" r:id="rId5" imgW="3810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53393" y="5070475"/>
                        <a:ext cx="658813" cy="703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137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Calc.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Put your calculator in sequence mode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0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5"/>
            <a:ext cx="8229600" cy="5550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2: Finding the nth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4268"/>
            <a:ext cx="8686800" cy="5431896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	Find the nth term of the sequence below.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a.)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b.) -2, 4, -8, 16, -32 </a:t>
            </a:r>
            <a:endParaRPr lang="en-US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549626"/>
              </p:ext>
            </p:extLst>
          </p:nvPr>
        </p:nvGraphicFramePr>
        <p:xfrm>
          <a:off x="914400" y="1864078"/>
          <a:ext cx="1312333" cy="678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3" imgW="762000" imgH="393700" progId="Equation.3">
                  <p:embed/>
                </p:oleObj>
              </mc:Choice>
              <mc:Fallback>
                <p:oleObj name="Equation" r:id="rId3" imgW="7620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864078"/>
                        <a:ext cx="1312333" cy="6780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697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Recursively Defined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nth term may depend on some or all of the terms preceding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184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5"/>
            <a:ext cx="8229600" cy="5550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3: Finding the nth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4268"/>
            <a:ext cx="8686800" cy="5431896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	Find the first 5 terms of the sequence defined recursively by a</a:t>
            </a:r>
            <a:r>
              <a:rPr lang="en-US" i="1" baseline="-25000" dirty="0" smtClean="0"/>
              <a:t>1</a:t>
            </a:r>
            <a:r>
              <a:rPr lang="en-US" i="1" dirty="0" smtClean="0"/>
              <a:t>=1 and </a:t>
            </a:r>
          </a:p>
          <a:p>
            <a:pPr marL="0" indent="0">
              <a:buNone/>
            </a:pPr>
            <a:r>
              <a:rPr lang="en-US" i="1" dirty="0"/>
              <a:t>a</a:t>
            </a:r>
            <a:r>
              <a:rPr lang="en-US" i="1" baseline="-25000" dirty="0" smtClean="0"/>
              <a:t>n</a:t>
            </a:r>
            <a:r>
              <a:rPr lang="en-US" i="1" dirty="0" smtClean="0"/>
              <a:t>=3(a</a:t>
            </a:r>
            <a:r>
              <a:rPr lang="en-US" i="1" baseline="-25000" dirty="0" smtClean="0"/>
              <a:t>n-1</a:t>
            </a:r>
            <a:r>
              <a:rPr lang="en-US" i="1" dirty="0" smtClean="0"/>
              <a:t> + 2)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09720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0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4: The Fibonacci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77334"/>
            <a:ext cx="9144000" cy="544883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Find the first 11 terms of the sequence defined recursively by F</a:t>
            </a:r>
            <a:r>
              <a:rPr lang="en-US" baseline="-25000" dirty="0" smtClean="0"/>
              <a:t>1</a:t>
            </a:r>
            <a:r>
              <a:rPr lang="en-US" dirty="0" smtClean="0"/>
              <a:t>=1, F</a:t>
            </a:r>
            <a:r>
              <a:rPr lang="en-US" baseline="-25000" dirty="0" smtClean="0"/>
              <a:t>2</a:t>
            </a:r>
            <a:r>
              <a:rPr lang="en-US" dirty="0" smtClean="0"/>
              <a:t>=1  and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F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- 1 </a:t>
            </a:r>
            <a:r>
              <a:rPr lang="en-US" dirty="0" smtClean="0"/>
              <a:t>+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- 2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4132" y="4624304"/>
            <a:ext cx="3589867" cy="22336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6432" y="4618763"/>
            <a:ext cx="2796259" cy="223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66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372</Words>
  <Application>Microsoft Macintosh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Honors Precalc: Welcome Back from Break!</vt:lpstr>
      <vt:lpstr>Fun Facts of the Day! Video of the Day to Follow</vt:lpstr>
      <vt:lpstr>Sequences and Series</vt:lpstr>
      <vt:lpstr>Example 1: Finding the Terms of a Sequence</vt:lpstr>
      <vt:lpstr>Graphing Calc.</vt:lpstr>
      <vt:lpstr>Example 2: Finding the nth Term</vt:lpstr>
      <vt:lpstr>Recursively Defined Sequence</vt:lpstr>
      <vt:lpstr>Example 3: Finding the nth Term</vt:lpstr>
      <vt:lpstr>Example 4: The Fibonacci Sequence</vt:lpstr>
      <vt:lpstr>PowerPoint Presentation</vt:lpstr>
      <vt:lpstr>Video of the Day</vt:lpstr>
      <vt:lpstr>HW #44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Precalc: Do Now</dc:title>
  <dc:creator>Ben Young</dc:creator>
  <cp:lastModifiedBy>Ben Young</cp:lastModifiedBy>
  <cp:revision>26</cp:revision>
  <dcterms:created xsi:type="dcterms:W3CDTF">2013-05-13T02:30:19Z</dcterms:created>
  <dcterms:modified xsi:type="dcterms:W3CDTF">2014-01-06T16:29:50Z</dcterms:modified>
</cp:coreProperties>
</file>