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70" r:id="rId3"/>
    <p:sldId id="258" r:id="rId4"/>
    <p:sldId id="273" r:id="rId5"/>
    <p:sldId id="269" r:id="rId6"/>
    <p:sldId id="259" r:id="rId7"/>
    <p:sldId id="272" r:id="rId8"/>
    <p:sldId id="260" r:id="rId9"/>
    <p:sldId id="261" r:id="rId10"/>
    <p:sldId id="265" r:id="rId11"/>
    <p:sldId id="262" r:id="rId12"/>
    <p:sldId id="264" r:id="rId13"/>
    <p:sldId id="263" r:id="rId14"/>
    <p:sldId id="268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BB7DA5-0F72-DE40-90D8-7BF7EA3F809A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C285C3-E480-924F-9A48-5606E8DA30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245"/>
            <a:ext cx="7772400" cy="1000711"/>
          </a:xfrm>
        </p:spPr>
        <p:txBody>
          <a:bodyPr/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09956"/>
            <a:ext cx="9143999" cy="57480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Do Now!! In your Group of 4. Solve the problem and put your answer on the board.</a:t>
            </a:r>
          </a:p>
          <a:p>
            <a:r>
              <a:rPr lang="en-US" sz="1900" dirty="0" smtClean="0"/>
              <a:t>1.) Eastside Pockets (which currently has 1 store) has decided to expand its model to have multiple stores throughout Rhode Island and Massachusetts. They plan to expand at a rate of 18% per year. How many stores could we expect them to have after 5 years, 10 years , and 50 years.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 smtClean="0"/>
              <a:t>2.) a.) Find </a:t>
            </a:r>
            <a:r>
              <a:rPr lang="en-US" sz="1900" dirty="0"/>
              <a:t>the amount after </a:t>
            </a:r>
            <a:r>
              <a:rPr lang="en-US" sz="1900" dirty="0" smtClean="0"/>
              <a:t>12 </a:t>
            </a:r>
            <a:r>
              <a:rPr lang="en-US" sz="1900" dirty="0"/>
              <a:t>years if </a:t>
            </a:r>
            <a:r>
              <a:rPr lang="en-US" sz="1900" dirty="0" smtClean="0"/>
              <a:t>$</a:t>
            </a:r>
            <a:r>
              <a:rPr lang="en-US" sz="1900" dirty="0"/>
              <a:t>2</a:t>
            </a:r>
            <a:r>
              <a:rPr lang="en-US" sz="1900" dirty="0" smtClean="0"/>
              <a:t>500 </a:t>
            </a:r>
            <a:r>
              <a:rPr lang="en-US" sz="1900" dirty="0"/>
              <a:t>is invested at an interest rate of 3% per year, compounded continuously</a:t>
            </a:r>
            <a:r>
              <a:rPr lang="en-US" sz="1900" dirty="0" smtClean="0"/>
              <a:t>.</a:t>
            </a:r>
          </a:p>
          <a:p>
            <a:r>
              <a:rPr lang="en-US" sz="1900" dirty="0"/>
              <a:t>A(t) = </a:t>
            </a:r>
            <a:r>
              <a:rPr lang="en-US" sz="1900" dirty="0" smtClean="0"/>
              <a:t>P</a:t>
            </a:r>
            <a:r>
              <a:rPr lang="en-US" sz="1900" i="1" dirty="0" smtClean="0"/>
              <a:t>e</a:t>
            </a:r>
            <a:r>
              <a:rPr lang="en-US" sz="1900" baseline="30000" dirty="0" smtClean="0"/>
              <a:t>rt</a:t>
            </a:r>
          </a:p>
          <a:p>
            <a:r>
              <a:rPr lang="en-US" sz="1900" dirty="0" smtClean="0"/>
              <a:t>b.) What is the APY (annual percentage yield)- i.e. the equivalent simple interest on a one year investment?</a:t>
            </a:r>
            <a:endParaRPr lang="en-US" sz="1900" dirty="0"/>
          </a:p>
          <a:p>
            <a:endParaRPr lang="en-US" dirty="0" smtClean="0"/>
          </a:p>
          <a:p>
            <a:r>
              <a:rPr lang="en-US" dirty="0" smtClean="0"/>
              <a:t>3.) Approximate e (to at least 3 decimals correct) using both the formulas that we learned yesterday. Show your work!</a:t>
            </a:r>
          </a:p>
          <a:p>
            <a:endParaRPr lang="en-US" dirty="0" smtClean="0"/>
          </a:p>
          <a:p>
            <a:r>
              <a:rPr lang="en-US" dirty="0" smtClean="0"/>
              <a:t>4.) You buy a car for $26,000. The car is depreciating at a rate of 11% per year. Write a function for the value of the car after t years? How much will it be worth in 1, 5, and 10 years?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4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Logs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a Log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Sketch the graph of f(x) = log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375" y="5254625"/>
            <a:ext cx="596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dirty="0" smtClean="0"/>
              <a:t>log 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,               where </a:t>
            </a:r>
            <a:r>
              <a:rPr lang="en-US" i="1" dirty="0" smtClean="0"/>
              <a:t>a</a:t>
            </a:r>
            <a:r>
              <a:rPr lang="en-US" dirty="0"/>
              <a:t>&gt;0</a:t>
            </a:r>
            <a:r>
              <a:rPr lang="en-US" dirty="0" smtClean="0"/>
              <a:t>,  </a:t>
            </a:r>
            <a:r>
              <a:rPr lang="en-US" i="1" dirty="0" smtClean="0"/>
              <a:t>a</a:t>
            </a:r>
            <a:r>
              <a:rPr lang="en-US" dirty="0"/>
              <a:t>≠1</a:t>
            </a:r>
            <a:r>
              <a:rPr lang="en-US" dirty="0" smtClean="0"/>
              <a:t>,  </a:t>
            </a:r>
            <a:r>
              <a:rPr lang="en-US" i="1" dirty="0" smtClean="0"/>
              <a:t>x</a:t>
            </a:r>
            <a:r>
              <a:rPr lang="en-US" dirty="0"/>
              <a:t>&gt;0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dirty="0" err="1"/>
              <a:t>∈</a:t>
            </a:r>
            <a:r>
              <a:rPr lang="en-US" i="1" dirty="0" err="1"/>
              <a:t>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0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happens as you change the base!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375"/>
            <a:ext cx="9144000" cy="49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3" y="0"/>
            <a:ext cx="8515827" cy="647183"/>
          </a:xfrm>
        </p:spPr>
        <p:txBody>
          <a:bodyPr/>
          <a:lstStyle/>
          <a:p>
            <a:r>
              <a:rPr lang="en-US" dirty="0" smtClean="0"/>
              <a:t>Shifts and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982"/>
            <a:ext cx="8686800" cy="62726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Same as normal.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G(x) = - log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dirty="0" smtClean="0"/>
              <a:t>H(x) = log</a:t>
            </a:r>
            <a:r>
              <a:rPr lang="en-US" baseline="-25000" dirty="0" smtClean="0"/>
              <a:t>2</a:t>
            </a:r>
            <a:r>
              <a:rPr lang="en-US" dirty="0" smtClean="0"/>
              <a:t>(-x)</a:t>
            </a:r>
          </a:p>
          <a:p>
            <a:pPr marL="0" indent="0">
              <a:buNone/>
            </a:pPr>
            <a:r>
              <a:rPr lang="en-US" dirty="0" smtClean="0"/>
              <a:t>Q(x) = 2 + log</a:t>
            </a:r>
            <a:r>
              <a:rPr lang="en-US" baseline="-25000" dirty="0" smtClean="0"/>
              <a:t>5 </a:t>
            </a:r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dirty="0" smtClean="0"/>
              <a:t>T(</a:t>
            </a:r>
            <a:r>
              <a:rPr lang="en-US" dirty="0"/>
              <a:t>x) = </a:t>
            </a:r>
            <a:r>
              <a:rPr lang="en-US" dirty="0" smtClean="0"/>
              <a:t>log</a:t>
            </a:r>
            <a:r>
              <a:rPr lang="en-US" baseline="-25000" dirty="0" smtClean="0"/>
              <a:t>10 </a:t>
            </a:r>
            <a:r>
              <a:rPr lang="en-US" dirty="0" smtClean="0"/>
              <a:t>(x - 3)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5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07"/>
          </a:xfrm>
        </p:spPr>
        <p:txBody>
          <a:bodyPr/>
          <a:lstStyle/>
          <a:p>
            <a:r>
              <a:rPr lang="en-US" dirty="0" smtClean="0"/>
              <a:t>Word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Natural Logarithm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Ln x =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e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Ln x = y   then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y</a:t>
            </a:r>
            <a:r>
              <a:rPr lang="en-US" dirty="0" smtClean="0"/>
              <a:t> = x</a:t>
            </a:r>
          </a:p>
          <a:p>
            <a:endParaRPr lang="en-US" dirty="0"/>
          </a:p>
          <a:p>
            <a:r>
              <a:rPr lang="en-US" dirty="0" smtClean="0"/>
              <a:t>What does </a:t>
            </a:r>
            <a:r>
              <a:rPr lang="en-US" dirty="0" err="1" smtClean="0"/>
              <a:t>ln</a:t>
            </a:r>
            <a:r>
              <a:rPr lang="en-US" dirty="0" smtClean="0"/>
              <a:t> e</a:t>
            </a:r>
            <a:r>
              <a:rPr lang="en-US" baseline="30000" dirty="0" smtClean="0"/>
              <a:t>8</a:t>
            </a:r>
            <a:r>
              <a:rPr lang="en-US" dirty="0" smtClean="0"/>
              <a:t> =________</a:t>
            </a:r>
          </a:p>
          <a:p>
            <a:r>
              <a:rPr lang="en-US" dirty="0" smtClean="0"/>
              <a:t>Ln 5 = 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6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smtClean="0"/>
              <a:t>#</a:t>
            </a:r>
            <a:r>
              <a:rPr lang="en-US" smtClean="0"/>
              <a:t>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#6, 7, 8, 9, 13, 14, 17, 19, 20, 23, 41, 53, 55,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Pert from Compound Interest!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6125"/>
            <a:ext cx="2933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9125"/>
          </a:xfrm>
        </p:spPr>
        <p:txBody>
          <a:bodyPr/>
          <a:lstStyle/>
          <a:p>
            <a:r>
              <a:rPr lang="en-US" dirty="0" smtClean="0"/>
              <a:t>Quote of the Day!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90" y="619126"/>
            <a:ext cx="7018735" cy="6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3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0250"/>
          </a:xfrm>
        </p:spPr>
        <p:txBody>
          <a:bodyPr/>
          <a:lstStyle/>
          <a:p>
            <a:r>
              <a:rPr lang="en-US" dirty="0" smtClean="0"/>
              <a:t>Photo of the 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1576243"/>
            <a:ext cx="7881386" cy="52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96"/>
            <a:ext cx="8229600" cy="1143000"/>
          </a:xfrm>
        </p:spPr>
        <p:txBody>
          <a:bodyPr/>
          <a:lstStyle/>
          <a:p>
            <a:r>
              <a:rPr lang="en-US" dirty="0" smtClean="0"/>
              <a:t>Statistics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6552"/>
            <a:ext cx="9144000" cy="5229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project, due December 20</a:t>
            </a:r>
            <a:r>
              <a:rPr lang="en-US" baseline="30000" dirty="0" smtClean="0"/>
              <a:t>th</a:t>
            </a:r>
            <a:r>
              <a:rPr lang="en-US" dirty="0" smtClean="0"/>
              <a:t> (emailed and submitted as a hard copy) will be to use some of the statistics that you learned throughout this unit to come up with a survey and create graphs and  confidence intervals about relevant topics to you at Moses Brown.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Option 2 is to design an experiment (like the techno vs. Mozart study) and conduct a 2 sample t-test. Try to stick to 2 groups if you do this.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may work with anyone from any of my 3 honors </a:t>
            </a:r>
            <a:r>
              <a:rPr lang="en-US" dirty="0" err="1" smtClean="0"/>
              <a:t>precalc</a:t>
            </a:r>
            <a:r>
              <a:rPr lang="en-US" dirty="0" smtClean="0"/>
              <a:t> classes (groups of 2-4).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4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dirty="0" smtClean="0"/>
              <a:t>Logarithmic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8143875" cy="5110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study logarithms? Thermodynamics, sound and light perception, pH, Richter Scale.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24" y="4381500"/>
            <a:ext cx="1965476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9886" y="3005592"/>
            <a:ext cx="385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Napier invented logs and used </a:t>
            </a:r>
          </a:p>
          <a:p>
            <a:r>
              <a:rPr lang="en-US" dirty="0" smtClean="0"/>
              <a:t>them to make calculations easier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886" y="4937125"/>
            <a:ext cx="2492739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dirty="0" smtClean="0"/>
              <a:t>Logarithmic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8143875" cy="5110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25089"/>
            <a:ext cx="9144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Logarithms are just exponents!!!!</a:t>
            </a:r>
          </a:p>
          <a:p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exponential functions are one to one (pass the horizontal and vertical line test) and therefore have an inverse.</a:t>
            </a:r>
          </a:p>
          <a:p>
            <a:endParaRPr lang="en-US" sz="2800" dirty="0"/>
          </a:p>
          <a:p>
            <a:r>
              <a:rPr lang="en-US" sz="2800" dirty="0"/>
              <a:t>Logarithms are the inverse function for exponential functions.</a:t>
            </a:r>
          </a:p>
          <a:p>
            <a:endParaRPr lang="en-US" sz="2800" dirty="0"/>
          </a:p>
          <a:p>
            <a:r>
              <a:rPr lang="en-US" sz="2800" dirty="0"/>
              <a:t>For example take y = 2</a:t>
            </a:r>
            <a:r>
              <a:rPr lang="en-US" sz="2800" baseline="30000" dirty="0"/>
              <a:t>x</a:t>
            </a:r>
            <a:r>
              <a:rPr lang="en-US" sz="2800" dirty="0"/>
              <a:t> </a:t>
            </a:r>
          </a:p>
          <a:p>
            <a:r>
              <a:rPr lang="en-US" sz="2800" dirty="0"/>
              <a:t>What would the inverse be?</a:t>
            </a:r>
          </a:p>
        </p:txBody>
      </p:sp>
    </p:spTree>
    <p:extLst>
      <p:ext uri="{BB962C8B-B14F-4D97-AF65-F5344CB8AC3E}">
        <p14:creationId xmlns:p14="http://schemas.microsoft.com/office/powerpoint/2010/main" val="90526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504"/>
          </a:xfrm>
        </p:spPr>
        <p:txBody>
          <a:bodyPr/>
          <a:lstStyle/>
          <a:p>
            <a:r>
              <a:rPr lang="en-US" sz="4000" dirty="0" smtClean="0"/>
              <a:t>Log Form to Exponential 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6" y="781504"/>
            <a:ext cx="8601314" cy="534465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Log Form:				Exponential Form: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a</a:t>
            </a:r>
            <a:r>
              <a:rPr lang="en-US" dirty="0" err="1" smtClean="0"/>
              <a:t>x</a:t>
            </a:r>
            <a:r>
              <a:rPr lang="en-US" dirty="0" smtClean="0"/>
              <a:t>= 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Common Logarithm has a base of 10 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  </a:t>
            </a:r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x = log 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7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6981"/>
          </a:xfrm>
        </p:spPr>
        <p:txBody>
          <a:bodyPr/>
          <a:lstStyle/>
          <a:p>
            <a:r>
              <a:rPr lang="en-US" dirty="0" smtClean="0"/>
              <a:t>Converting Between Forms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6194"/>
            <a:ext cx="7822725" cy="51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4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856</TotalTime>
  <Words>590</Words>
  <Application>Microsoft Macintosh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Honors Precalc</vt:lpstr>
      <vt:lpstr>Deriving Pert from Compound Interest!</vt:lpstr>
      <vt:lpstr>Quote of the Day!</vt:lpstr>
      <vt:lpstr>Photo of the Day</vt:lpstr>
      <vt:lpstr>Statistics Project</vt:lpstr>
      <vt:lpstr>Logarithmic Functions</vt:lpstr>
      <vt:lpstr>Logarithmic Functions</vt:lpstr>
      <vt:lpstr>Log Form to Exponential Form</vt:lpstr>
      <vt:lpstr>Converting Between Forms</vt:lpstr>
      <vt:lpstr>Properties of Logs</vt:lpstr>
      <vt:lpstr>Graphing a Log Function</vt:lpstr>
      <vt:lpstr>Here’s what happens as you change the base!</vt:lpstr>
      <vt:lpstr>Shifts and Transformations</vt:lpstr>
      <vt:lpstr>Word Problem</vt:lpstr>
      <vt:lpstr>The Natural Logarithm</vt:lpstr>
      <vt:lpstr>HW #39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57</cp:revision>
  <dcterms:created xsi:type="dcterms:W3CDTF">2012-12-12T19:43:26Z</dcterms:created>
  <dcterms:modified xsi:type="dcterms:W3CDTF">2013-12-06T14:40:00Z</dcterms:modified>
</cp:coreProperties>
</file>